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84" r:id="rId6"/>
    <p:sldId id="386" r:id="rId7"/>
    <p:sldId id="388" r:id="rId8"/>
    <p:sldId id="372" r:id="rId9"/>
    <p:sldId id="389" r:id="rId10"/>
    <p:sldId id="391" r:id="rId11"/>
    <p:sldId id="393" r:id="rId12"/>
    <p:sldId id="392" r:id="rId13"/>
    <p:sldId id="394" r:id="rId14"/>
    <p:sldId id="395" r:id="rId15"/>
    <p:sldId id="396" r:id="rId16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Francois" initials="MF" lastIdx="2" clrIdx="0"/>
  <p:cmAuthor id="2" name="Natasja Sesink" initials="NS" lastIdx="12" clrIdx="1">
    <p:extLst>
      <p:ext uri="{19B8F6BF-5375-455C-9EA6-DF929625EA0E}">
        <p15:presenceInfo xmlns:p15="http://schemas.microsoft.com/office/powerpoint/2012/main" userId="S::natasjasesink@meemakenbv.com::c326f000-3890-4be6-b5f2-86c1454c9c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4F"/>
    <a:srgbClr val="00A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6357" autoAdjust="0"/>
  </p:normalViewPr>
  <p:slideViewPr>
    <p:cSldViewPr snapToGrid="0" showGuides="1">
      <p:cViewPr varScale="1">
        <p:scale>
          <a:sx n="111" d="100"/>
          <a:sy n="111" d="100"/>
        </p:scale>
        <p:origin x="11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etariaat SSVV" userId="0f578e63-8ed4-4e3d-bf76-8bcbffe36b22" providerId="ADAL" clId="{3EF3A102-236B-4498-8677-C171E437B1C6}"/>
    <pc:docChg chg="undo custSel modSld">
      <pc:chgData name="Secretariaat SSVV" userId="0f578e63-8ed4-4e3d-bf76-8bcbffe36b22" providerId="ADAL" clId="{3EF3A102-236B-4498-8677-C171E437B1C6}" dt="2024-03-12T10:08:35.970" v="185" actId="20577"/>
      <pc:docMkLst>
        <pc:docMk/>
      </pc:docMkLst>
      <pc:sldChg chg="modSp mod">
        <pc:chgData name="Secretariaat SSVV" userId="0f578e63-8ed4-4e3d-bf76-8bcbffe36b22" providerId="ADAL" clId="{3EF3A102-236B-4498-8677-C171E437B1C6}" dt="2024-03-12T10:08:35.970" v="185" actId="20577"/>
        <pc:sldMkLst>
          <pc:docMk/>
          <pc:sldMk cId="4229727261" sldId="384"/>
        </pc:sldMkLst>
        <pc:spChg chg="mod">
          <ac:chgData name="Secretariaat SSVV" userId="0f578e63-8ed4-4e3d-bf76-8bcbffe36b22" providerId="ADAL" clId="{3EF3A102-236B-4498-8677-C171E437B1C6}" dt="2024-03-12T10:08:35.970" v="185" actId="20577"/>
          <ac:spMkLst>
            <pc:docMk/>
            <pc:sldMk cId="4229727261" sldId="384"/>
            <ac:spMk id="3" creationId="{02B4F73A-97A4-97E8-4DC8-7F5205B8E824}"/>
          </ac:spMkLst>
        </pc:spChg>
        <pc:spChg chg="mod">
          <ac:chgData name="Secretariaat SSVV" userId="0f578e63-8ed4-4e3d-bf76-8bcbffe36b22" providerId="ADAL" clId="{3EF3A102-236B-4498-8677-C171E437B1C6}" dt="2024-03-12T10:06:52.001" v="102" actId="6549"/>
          <ac:spMkLst>
            <pc:docMk/>
            <pc:sldMk cId="4229727261" sldId="384"/>
            <ac:spMk id="4" creationId="{6C65E1D2-4D3B-3F7B-9BEA-91E7D143DA8A}"/>
          </ac:spMkLst>
        </pc:spChg>
        <pc:spChg chg="mod">
          <ac:chgData name="Secretariaat SSVV" userId="0f578e63-8ed4-4e3d-bf76-8bcbffe36b22" providerId="ADAL" clId="{3EF3A102-236B-4498-8677-C171E437B1C6}" dt="2024-03-12T10:07:03.733" v="103" actId="21"/>
          <ac:spMkLst>
            <pc:docMk/>
            <pc:sldMk cId="4229727261" sldId="384"/>
            <ac:spMk id="5" creationId="{6B01230B-0DDA-04C5-185B-A78E16A05C3F}"/>
          </ac:spMkLst>
        </pc:spChg>
      </pc:sldChg>
      <pc:sldChg chg="modSp mod">
        <pc:chgData name="Secretariaat SSVV" userId="0f578e63-8ed4-4e3d-bf76-8bcbffe36b22" providerId="ADAL" clId="{3EF3A102-236B-4498-8677-C171E437B1C6}" dt="2024-03-12T10:03:46.614" v="9" actId="20577"/>
        <pc:sldMkLst>
          <pc:docMk/>
          <pc:sldMk cId="2661184931" sldId="389"/>
        </pc:sldMkLst>
        <pc:spChg chg="mod">
          <ac:chgData name="Secretariaat SSVV" userId="0f578e63-8ed4-4e3d-bf76-8bcbffe36b22" providerId="ADAL" clId="{3EF3A102-236B-4498-8677-C171E437B1C6}" dt="2024-03-12T10:03:46.614" v="9" actId="20577"/>
          <ac:spMkLst>
            <pc:docMk/>
            <pc:sldMk cId="2661184931" sldId="389"/>
            <ac:spMk id="3" creationId="{26693062-C281-B438-223E-CD7D02D55845}"/>
          </ac:spMkLst>
        </pc:spChg>
      </pc:sldChg>
      <pc:sldChg chg="modSp mod">
        <pc:chgData name="Secretariaat SSVV" userId="0f578e63-8ed4-4e3d-bf76-8bcbffe36b22" providerId="ADAL" clId="{3EF3A102-236B-4498-8677-C171E437B1C6}" dt="2024-03-12T10:03:55.147" v="19" actId="20577"/>
        <pc:sldMkLst>
          <pc:docMk/>
          <pc:sldMk cId="3901902133" sldId="391"/>
        </pc:sldMkLst>
        <pc:spChg chg="mod">
          <ac:chgData name="Secretariaat SSVV" userId="0f578e63-8ed4-4e3d-bf76-8bcbffe36b22" providerId="ADAL" clId="{3EF3A102-236B-4498-8677-C171E437B1C6}" dt="2024-03-12T10:03:55.147" v="19" actId="20577"/>
          <ac:spMkLst>
            <pc:docMk/>
            <pc:sldMk cId="3901902133" sldId="391"/>
            <ac:spMk id="3" creationId="{21D2CB7A-A25B-BB63-795E-B3D1B5DB3F8F}"/>
          </ac:spMkLst>
        </pc:spChg>
      </pc:sldChg>
      <pc:sldChg chg="modSp mod">
        <pc:chgData name="Secretariaat SSVV" userId="0f578e63-8ed4-4e3d-bf76-8bcbffe36b22" providerId="ADAL" clId="{3EF3A102-236B-4498-8677-C171E437B1C6}" dt="2024-03-12T10:04:51.891" v="68" actId="20577"/>
        <pc:sldMkLst>
          <pc:docMk/>
          <pc:sldMk cId="1368057403" sldId="392"/>
        </pc:sldMkLst>
        <pc:spChg chg="mod">
          <ac:chgData name="Secretariaat SSVV" userId="0f578e63-8ed4-4e3d-bf76-8bcbffe36b22" providerId="ADAL" clId="{3EF3A102-236B-4498-8677-C171E437B1C6}" dt="2024-03-12T10:04:51.891" v="68" actId="20577"/>
          <ac:spMkLst>
            <pc:docMk/>
            <pc:sldMk cId="1368057403" sldId="392"/>
            <ac:spMk id="3" creationId="{882F69DD-B625-2DE0-233B-B7D5A275B822}"/>
          </ac:spMkLst>
        </pc:spChg>
      </pc:sldChg>
      <pc:sldChg chg="modSp mod">
        <pc:chgData name="Secretariaat SSVV" userId="0f578e63-8ed4-4e3d-bf76-8bcbffe36b22" providerId="ADAL" clId="{3EF3A102-236B-4498-8677-C171E437B1C6}" dt="2024-03-12T10:04:19.325" v="29" actId="20577"/>
        <pc:sldMkLst>
          <pc:docMk/>
          <pc:sldMk cId="1132311281" sldId="393"/>
        </pc:sldMkLst>
        <pc:spChg chg="mod">
          <ac:chgData name="Secretariaat SSVV" userId="0f578e63-8ed4-4e3d-bf76-8bcbffe36b22" providerId="ADAL" clId="{3EF3A102-236B-4498-8677-C171E437B1C6}" dt="2024-03-12T10:04:19.325" v="29" actId="20577"/>
          <ac:spMkLst>
            <pc:docMk/>
            <pc:sldMk cId="1132311281" sldId="393"/>
            <ac:spMk id="3" creationId="{0372C541-815C-5946-C01B-6C1CB981EF81}"/>
          </ac:spMkLst>
        </pc:spChg>
      </pc:sldChg>
      <pc:sldChg chg="modSp mod">
        <pc:chgData name="Secretariaat SSVV" userId="0f578e63-8ed4-4e3d-bf76-8bcbffe36b22" providerId="ADAL" clId="{3EF3A102-236B-4498-8677-C171E437B1C6}" dt="2024-03-12T10:05:01.003" v="83" actId="20577"/>
        <pc:sldMkLst>
          <pc:docMk/>
          <pc:sldMk cId="841672639" sldId="394"/>
        </pc:sldMkLst>
        <pc:spChg chg="mod">
          <ac:chgData name="Secretariaat SSVV" userId="0f578e63-8ed4-4e3d-bf76-8bcbffe36b22" providerId="ADAL" clId="{3EF3A102-236B-4498-8677-C171E437B1C6}" dt="2024-03-12T10:05:01.003" v="83" actId="20577"/>
          <ac:spMkLst>
            <pc:docMk/>
            <pc:sldMk cId="841672639" sldId="394"/>
            <ac:spMk id="3" creationId="{B1C7A002-BD4D-0DC7-4730-A312AF854889}"/>
          </ac:spMkLst>
        </pc:spChg>
      </pc:sldChg>
      <pc:sldChg chg="modSp mod">
        <pc:chgData name="Secretariaat SSVV" userId="0f578e63-8ed4-4e3d-bf76-8bcbffe36b22" providerId="ADAL" clId="{3EF3A102-236B-4498-8677-C171E437B1C6}" dt="2024-03-12T10:05:22.188" v="98" actId="20577"/>
        <pc:sldMkLst>
          <pc:docMk/>
          <pc:sldMk cId="3477312923" sldId="395"/>
        </pc:sldMkLst>
        <pc:spChg chg="mod">
          <ac:chgData name="Secretariaat SSVV" userId="0f578e63-8ed4-4e3d-bf76-8bcbffe36b22" providerId="ADAL" clId="{3EF3A102-236B-4498-8677-C171E437B1C6}" dt="2024-03-12T10:05:22.188" v="98" actId="20577"/>
          <ac:spMkLst>
            <pc:docMk/>
            <pc:sldMk cId="3477312923" sldId="395"/>
            <ac:spMk id="3" creationId="{550EA2D2-6993-E094-7D17-A8EBA5B209A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41D7C-E541-47DE-813F-04643AFD56C3}" type="datetimeFigureOut">
              <a:rPr lang="nl-NL" smtClean="0"/>
              <a:t>12-3-2024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544E-6722-425E-87F0-94E29670CFCC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3117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34E55-86A9-4DBF-8958-A575CEA6FA0C}" type="datetimeFigureOut">
              <a:rPr lang="nl-NL" smtClean="0"/>
              <a:t>12-3-2024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B4276-8B0E-4977-96CD-6A88E6110AD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824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4276-8B0E-4977-96CD-6A88E6110AD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077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4276-8B0E-4977-96CD-6A88E6110AD1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48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4276-8B0E-4977-96CD-6A88E6110AD1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18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4276-8B0E-4977-96CD-6A88E6110AD1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38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B4276-8B0E-4977-96CD-6A88E6110AD1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68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fbeelding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6483" cy="6858001"/>
          </a:xfrm>
          <a:prstGeom prst="rect">
            <a:avLst/>
          </a:prstGeom>
        </p:spPr>
      </p:pic>
      <p:grpSp>
        <p:nvGrpSpPr>
          <p:cNvPr id="24" name="Groep 23">
            <a:extLst>
              <a:ext uri="{FF2B5EF4-FFF2-40B4-BE49-F238E27FC236}">
                <a16:creationId xmlns:a16="http://schemas.microsoft.com/office/drawing/2014/main" id="{82799EF1-239D-4172-945E-7DF4EF1E50D4}"/>
              </a:ext>
            </a:extLst>
          </p:cNvPr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7BA6918E-8AA4-414E-A48C-716BC454EB97}"/>
                </a:ext>
              </a:extLst>
            </p:cNvPr>
            <p:cNvGrpSpPr/>
            <p:nvPr userDrawn="1"/>
          </p:nvGrpSpPr>
          <p:grpSpPr>
            <a:xfrm>
              <a:off x="613537" y="550537"/>
              <a:ext cx="3576627" cy="605459"/>
              <a:chOff x="613537" y="550537"/>
              <a:chExt cx="3576627" cy="605459"/>
            </a:xfrm>
          </p:grpSpPr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96D958E7-0EA4-45F7-B042-4261F69695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537" y="550537"/>
                <a:ext cx="1589564" cy="589534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C7FEA1FE-0D59-4F3D-93EE-0F6D9A97B96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506" y="1010235"/>
                <a:ext cx="1751658" cy="145761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57225" y="4483342"/>
            <a:ext cx="9144000" cy="609398"/>
          </a:xfrm>
        </p:spPr>
        <p:txBody>
          <a:bodyPr lIns="0" rIns="0" anchor="t" anchorCtr="0"/>
          <a:lstStyle>
            <a:lvl1pPr algn="l">
              <a:defRPr sz="4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57225" y="5036044"/>
            <a:ext cx="9144000" cy="430887"/>
          </a:xfrm>
        </p:spPr>
        <p:txBody>
          <a:bodyPr/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01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88639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4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97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1564" y="1810655"/>
            <a:ext cx="9721850" cy="223138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063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800099"/>
            <a:ext cx="2628900" cy="5376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1950" y="800099"/>
            <a:ext cx="6940550" cy="53768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2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2231380"/>
          </a:xfrm>
        </p:spPr>
        <p:txBody>
          <a:bodyPr/>
          <a:lstStyle>
            <a:lvl2pPr marL="0" indent="-288000">
              <a:buSzPct val="70000"/>
              <a:buFontTx/>
              <a:buBlip>
                <a:blip r:embed="rId2"/>
              </a:buBlip>
              <a:defRPr sz="2800"/>
            </a:lvl2pPr>
            <a:lvl3pPr marL="576000" indent="-288000">
              <a:buSzPct val="70000"/>
              <a:buFontTx/>
              <a:buBlip>
                <a:blip r:embed="rId2"/>
              </a:buBlip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94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860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6395" y="1825625"/>
            <a:ext cx="468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3414" y="1825625"/>
            <a:ext cx="46800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530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400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4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672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5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7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6483" cy="6858001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0" y="0"/>
            <a:ext cx="12211050" cy="6858000"/>
            <a:chOff x="0" y="0"/>
            <a:chExt cx="1221105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5295900" cy="2571750"/>
            </a:xfrm>
            <a:custGeom>
              <a:avLst/>
              <a:gdLst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5295900 w 5295900"/>
                <a:gd name="connsiteY2" fmla="*/ 25717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  <a:gd name="connsiteX0" fmla="*/ 0 w 5295900"/>
                <a:gd name="connsiteY0" fmla="*/ 0 h 2571750"/>
                <a:gd name="connsiteX1" fmla="*/ 5295900 w 5295900"/>
                <a:gd name="connsiteY1" fmla="*/ 0 h 2571750"/>
                <a:gd name="connsiteX2" fmla="*/ 4743450 w 5295900"/>
                <a:gd name="connsiteY2" fmla="*/ 1733550 h 2571750"/>
                <a:gd name="connsiteX3" fmla="*/ 0 w 5295900"/>
                <a:gd name="connsiteY3" fmla="*/ 2571750 h 2571750"/>
                <a:gd name="connsiteX4" fmla="*/ 0 w 5295900"/>
                <a:gd name="connsiteY4" fmla="*/ 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5900" h="2571750">
                  <a:moveTo>
                    <a:pt x="0" y="0"/>
                  </a:moveTo>
                  <a:lnTo>
                    <a:pt x="5295900" y="0"/>
                  </a:lnTo>
                  <a:lnTo>
                    <a:pt x="4743450" y="1733550"/>
                  </a:lnTo>
                  <a:lnTo>
                    <a:pt x="0" y="257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613538" y="550538"/>
              <a:ext cx="3637740" cy="628494"/>
              <a:chOff x="613538" y="550538"/>
              <a:chExt cx="3637740" cy="628494"/>
            </a:xfrm>
          </p:grpSpPr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5786" r="-2166"/>
              <a:stretch/>
            </p:blipFill>
            <p:spPr>
              <a:xfrm>
                <a:off x="2181225" y="771047"/>
                <a:ext cx="2070053" cy="36902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8870"/>
              <a:stretch/>
            </p:blipFill>
            <p:spPr>
              <a:xfrm>
                <a:off x="613538" y="550538"/>
                <a:ext cx="1653412" cy="628494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2990850"/>
              <a:ext cx="12211050" cy="3867150"/>
            </a:xfrm>
            <a:custGeom>
              <a:avLst/>
              <a:gdLst>
                <a:gd name="connsiteX0" fmla="*/ 0 w 12211050"/>
                <a:gd name="connsiteY0" fmla="*/ 0 h 3867150"/>
                <a:gd name="connsiteX1" fmla="*/ 12211050 w 12211050"/>
                <a:gd name="connsiteY1" fmla="*/ 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  <a:gd name="connsiteX0" fmla="*/ 0 w 12211050"/>
                <a:gd name="connsiteY0" fmla="*/ 0 h 3867150"/>
                <a:gd name="connsiteX1" fmla="*/ 12201525 w 12211050"/>
                <a:gd name="connsiteY1" fmla="*/ 2305050 h 3867150"/>
                <a:gd name="connsiteX2" fmla="*/ 12211050 w 12211050"/>
                <a:gd name="connsiteY2" fmla="*/ 3867150 h 3867150"/>
                <a:gd name="connsiteX3" fmla="*/ 0 w 12211050"/>
                <a:gd name="connsiteY3" fmla="*/ 3867150 h 3867150"/>
                <a:gd name="connsiteX4" fmla="*/ 0 w 12211050"/>
                <a:gd name="connsiteY4" fmla="*/ 0 h 386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1050" h="3867150">
                  <a:moveTo>
                    <a:pt x="0" y="0"/>
                  </a:moveTo>
                  <a:lnTo>
                    <a:pt x="12201525" y="2305050"/>
                  </a:lnTo>
                  <a:lnTo>
                    <a:pt x="12211050" y="3867150"/>
                  </a:lnTo>
                  <a:lnTo>
                    <a:pt x="0" y="386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578386" y="5644542"/>
              <a:ext cx="6632664" cy="1213458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4975" y="6356350"/>
            <a:ext cx="2743200" cy="365125"/>
          </a:xfrm>
        </p:spPr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541349" y="4373011"/>
            <a:ext cx="7259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/>
                </a:solidFill>
              </a:rPr>
              <a:t>Bedankt voor uw aandacht!</a:t>
            </a:r>
          </a:p>
        </p:txBody>
      </p:sp>
      <p:sp>
        <p:nvSpPr>
          <p:cNvPr id="20" name="Tekstvak 19"/>
          <p:cNvSpPr txBox="1"/>
          <p:nvPr userDrawn="1"/>
        </p:nvSpPr>
        <p:spPr>
          <a:xfrm>
            <a:off x="589739" y="4989877"/>
            <a:ext cx="365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1"/>
                </a:solidFill>
              </a:rPr>
              <a:t>www.ssvv.nl</a:t>
            </a:r>
          </a:p>
        </p:txBody>
      </p:sp>
    </p:spTree>
    <p:extLst>
      <p:ext uri="{BB962C8B-B14F-4D97-AF65-F5344CB8AC3E}">
        <p14:creationId xmlns:p14="http://schemas.microsoft.com/office/powerpoint/2010/main" val="408706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950" y="800100"/>
            <a:ext cx="3420000" cy="93345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800101"/>
            <a:ext cx="6172200" cy="5060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1950" y="2057400"/>
            <a:ext cx="3397250" cy="430887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BCF77-3B20-4D4A-83E1-E3DF06597599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5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 flipV="1">
            <a:off x="0" y="0"/>
            <a:ext cx="2769326" cy="505097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401513" y="4302034"/>
            <a:ext cx="3793751" cy="2555965"/>
            <a:chOff x="7193280" y="4302034"/>
            <a:chExt cx="3793751" cy="2555965"/>
          </a:xfrm>
        </p:grpSpPr>
        <p:sp>
          <p:nvSpPr>
            <p:cNvPr id="12" name="Isosceles Triangle 11"/>
            <p:cNvSpPr/>
            <p:nvPr userDrawn="1"/>
          </p:nvSpPr>
          <p:spPr>
            <a:xfrm>
              <a:off x="10155011" y="4302034"/>
              <a:ext cx="832020" cy="255596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7193280" y="6165668"/>
              <a:ext cx="3784226" cy="692331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1564" y="800100"/>
            <a:ext cx="9721850" cy="609398"/>
          </a:xfrm>
          <a:prstGeom prst="rect">
            <a:avLst/>
          </a:prstGeom>
        </p:spPr>
        <p:txBody>
          <a:bodyPr vert="horz" lIns="36000" tIns="0" rIns="3600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1564" y="1810655"/>
            <a:ext cx="972168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/>
              <a:t>CONCEPT | GRAAG WIJZIGINGEN DOORGEVEN VOOR 31 JANUARI 2021 AAN ALFONS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49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AD6BCF77-3B20-4D4A-83E1-E3DF06597599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D01AD508-234D-423C-8699-4FAF46AC2B8B}"/>
              </a:ext>
            </a:extLst>
          </p:cNvPr>
          <p:cNvGrpSpPr/>
          <p:nvPr userDrawn="1"/>
        </p:nvGrpSpPr>
        <p:grpSpPr>
          <a:xfrm>
            <a:off x="286567" y="6271611"/>
            <a:ext cx="3088822" cy="376842"/>
            <a:chOff x="286567" y="6271611"/>
            <a:chExt cx="3088822" cy="376842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38695ABE-C9E9-4C9E-BFBC-08FD0B77C9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567" y="6271611"/>
              <a:ext cx="932634" cy="345892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id="{8F6515A6-62E2-4863-BF68-0DA254C665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1950" y="6503377"/>
              <a:ext cx="1743439" cy="145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181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70000"/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Times New Roman" panose="02020603050405020304" pitchFamily="18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028" userDrawn="1">
          <p15:clr>
            <a:srgbClr val="F26B43"/>
          </p15:clr>
        </p15:guide>
        <p15:guide id="2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4483342"/>
            <a:ext cx="9144000" cy="1661993"/>
          </a:xfrm>
        </p:spPr>
        <p:txBody>
          <a:bodyPr/>
          <a:lstStyle/>
          <a:p>
            <a:br>
              <a:rPr lang="nl-NL" sz="3200" dirty="0"/>
            </a:br>
            <a:r>
              <a:rPr lang="nl-NL" sz="3200" dirty="0"/>
              <a:t>Evaluatie Pilot Buitenwacht</a:t>
            </a:r>
            <a:br>
              <a:rPr lang="nl-NL" sz="3200" dirty="0"/>
            </a:br>
            <a:br>
              <a:rPr lang="nl-NL" sz="1400" dirty="0"/>
            </a:br>
            <a:r>
              <a:rPr lang="nl-NL" sz="1400" dirty="0"/>
              <a:t>2024, 6 februari</a:t>
            </a:r>
            <a:br>
              <a:rPr lang="nl-NL" sz="1400" dirty="0"/>
            </a:br>
            <a:br>
              <a:rPr lang="nl-NL" sz="1400" dirty="0"/>
            </a:br>
            <a:endParaRPr lang="nl-NL" sz="1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5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0561-0D61-9947-9C22-0AF4D7F6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C1FFD-4F69-F7C7-5DE7-79AB16DD3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C7A002-BD4D-0DC7-4730-A312AF85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554819"/>
          </a:xfrm>
        </p:spPr>
        <p:txBody>
          <a:bodyPr/>
          <a:lstStyle/>
          <a:p>
            <a:r>
              <a:rPr lang="nl-NL" dirty="0"/>
              <a:t>SOG Examencentra</a:t>
            </a:r>
          </a:p>
          <a:p>
            <a:r>
              <a:rPr lang="nl-NL" b="1" u="sng" dirty="0"/>
              <a:t>Examencentrum 2</a:t>
            </a:r>
          </a:p>
          <a:p>
            <a:pPr lvl="1"/>
            <a:r>
              <a:rPr lang="nl-NL" dirty="0"/>
              <a:t>Scherp zijn op eigen processen</a:t>
            </a:r>
          </a:p>
          <a:p>
            <a:pPr lvl="1"/>
            <a:r>
              <a:rPr lang="nl-NL" dirty="0"/>
              <a:t>2 examens afgenomen</a:t>
            </a:r>
          </a:p>
          <a:p>
            <a:pPr lvl="1"/>
            <a:r>
              <a:rPr lang="nl-NL" dirty="0"/>
              <a:t>Examencentrum geen invloed meer op praktijk examen. Hoe kunnen we kwaliteit diploma blijven borgen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7A1C0EE-FE31-1D2E-EAF6-07E746222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167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EBBC3-75AF-F42B-F200-A97660355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E50FF-9E73-A6D5-1F98-BD221477F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0EA2D2-6993-E094-7D17-A8EBA5B2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3046988"/>
          </a:xfrm>
        </p:spPr>
        <p:txBody>
          <a:bodyPr/>
          <a:lstStyle/>
          <a:p>
            <a:r>
              <a:rPr lang="nl-NL" dirty="0"/>
              <a:t>SOG Examencentra</a:t>
            </a:r>
          </a:p>
          <a:p>
            <a:r>
              <a:rPr lang="nl-NL" b="1" u="sng" dirty="0"/>
              <a:t>Examencentrum 3</a:t>
            </a:r>
          </a:p>
          <a:p>
            <a:pPr lvl="1"/>
            <a:r>
              <a:rPr lang="nl-NL" dirty="0"/>
              <a:t>Zelf examen afgenomen, 3 kandidaten</a:t>
            </a:r>
          </a:p>
          <a:p>
            <a:pPr lvl="1"/>
            <a:r>
              <a:rPr lang="nl-NL" dirty="0"/>
              <a:t>Trainersverklaring neemt plek in van de beoordelingsformulieren. Is geen extra werk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E5E409-9DC3-7E65-ACC6-2CC02302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312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74A4D-76C2-0F15-44C6-0AAF3C9B8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A1500-2FC4-EB8B-513E-1DD38EF0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A9A9D0-F9DA-2E6B-1678-78A3E9CA2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770537"/>
          </a:xfrm>
        </p:spPr>
        <p:txBody>
          <a:bodyPr/>
          <a:lstStyle/>
          <a:p>
            <a:pPr lvl="1"/>
            <a:r>
              <a:rPr lang="nl-NL" dirty="0"/>
              <a:t>Klachtenprocedure bij negatieve trainerverklaring opstellen</a:t>
            </a:r>
          </a:p>
          <a:p>
            <a:pPr lvl="1"/>
            <a:r>
              <a:rPr lang="nl-NL" dirty="0"/>
              <a:t>Omschrijven wie waar verantwoordelijk voor is</a:t>
            </a:r>
          </a:p>
          <a:p>
            <a:pPr lvl="1"/>
            <a:r>
              <a:rPr lang="nl-NL" dirty="0"/>
              <a:t>Aan welke eisen moet trainer voldoen die kandidaat beoordeelt. Ligt nu niet meer bij de examencentra</a:t>
            </a:r>
          </a:p>
          <a:p>
            <a:pPr lvl="1"/>
            <a:r>
              <a:rPr lang="nl-NL" dirty="0"/>
              <a:t>Zeer beperkt aantal deelnemers (20) in de pilot. Is dit voldoende voor besluit om te starten met Buitenwacht </a:t>
            </a:r>
            <a:r>
              <a:rPr lang="nl-NL"/>
              <a:t>nieuwe stijl</a:t>
            </a:r>
            <a:endParaRPr lang="nl-NL" dirty="0"/>
          </a:p>
          <a:p>
            <a:pPr lvl="1"/>
            <a:endParaRPr lang="nl-NL" dirty="0"/>
          </a:p>
          <a:p>
            <a:pPr lvl="1" indent="0">
              <a:buNone/>
            </a:pPr>
            <a:r>
              <a:rPr lang="nl-NL" b="1" dirty="0"/>
              <a:t>Conclusie</a:t>
            </a:r>
            <a:r>
              <a:rPr lang="nl-NL" dirty="0"/>
              <a:t>: alle partijen positief, maar enige bedenkingen of we er klaar voor zijn</a:t>
            </a:r>
          </a:p>
          <a:p>
            <a:pPr lvl="1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C64C517-4328-8533-4FC0-3685FD01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618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643D5-5B3F-F4D7-41B1-F30B5EA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443383"/>
            <a:ext cx="4363310" cy="609398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Welkom</a:t>
            </a:r>
            <a:endParaRPr lang="nl-NL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4F73A-97A4-97E8-4DC8-7F5205B8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681236"/>
            <a:ext cx="2801040" cy="273921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NL" sz="2000" b="1" dirty="0"/>
              <a:t>Deelnemers:</a:t>
            </a:r>
          </a:p>
          <a:p>
            <a:pPr>
              <a:spcAft>
                <a:spcPts val="0"/>
              </a:spcAft>
            </a:pPr>
            <a:endParaRPr lang="nl-NL" sz="2000" b="1" dirty="0"/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7 Opleiders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3 Examencentra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eX:plain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Examenkamer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nl-NL" sz="2000" dirty="0"/>
              <a:t>SSVV</a:t>
            </a:r>
          </a:p>
          <a:p>
            <a:pPr>
              <a:spcAft>
                <a:spcPts val="0"/>
              </a:spcAft>
            </a:pPr>
            <a:endParaRPr lang="nl-NL" sz="2000" dirty="0"/>
          </a:p>
          <a:p>
            <a:endParaRPr lang="nl-NL" sz="18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C65E1D2-4D3B-3F7B-9BEA-91E7D143DA8A}"/>
              </a:ext>
            </a:extLst>
          </p:cNvPr>
          <p:cNvSpPr txBox="1">
            <a:spLocks/>
          </p:cNvSpPr>
          <p:nvPr/>
        </p:nvSpPr>
        <p:spPr>
          <a:xfrm>
            <a:off x="3438579" y="1527347"/>
            <a:ext cx="1878936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imes New Roman" panose="02020603050405020304" pitchFamily="18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nl-NL" sz="2000" dirty="0"/>
          </a:p>
          <a:p>
            <a:pPr>
              <a:spcAft>
                <a:spcPts val="0"/>
              </a:spcAft>
            </a:pPr>
            <a:endParaRPr lang="nl-NL" sz="2000" dirty="0"/>
          </a:p>
          <a:p>
            <a:endParaRPr lang="nl-NL" sz="18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B01230B-0DDA-04C5-185B-A78E16A05C3F}"/>
              </a:ext>
            </a:extLst>
          </p:cNvPr>
          <p:cNvSpPr txBox="1">
            <a:spLocks/>
          </p:cNvSpPr>
          <p:nvPr/>
        </p:nvSpPr>
        <p:spPr>
          <a:xfrm>
            <a:off x="6098236" y="1681236"/>
            <a:ext cx="1878937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Times New Roman" panose="02020603050405020304" pitchFamily="18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nl-NL" sz="20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22972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643D5-5B3F-F4D7-41B1-F30B5EA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4" y="443383"/>
            <a:ext cx="4363310" cy="609398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Agenda </a:t>
            </a:r>
            <a:endParaRPr lang="nl-NL" sz="2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4F73A-97A4-97E8-4DC8-7F5205B8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48" y="1261106"/>
            <a:ext cx="5489542" cy="4031873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Welkom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Leren van incidenten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Delen ervaringen opleiders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Delen ervaringen examencentra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Lessons</a:t>
            </a: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nl-NL" sz="18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learned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Stappen voorwaarts</a:t>
            </a:r>
            <a:endParaRPr lang="nl-NL" sz="18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AutoNum type="arabicPeriod"/>
            </a:pPr>
            <a:endParaRPr lang="nl-NL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20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94652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643D5-5B3F-F4D7-41B1-F30B5EA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563" y="443383"/>
            <a:ext cx="9877991" cy="609398"/>
          </a:xfrm>
          <a:solidFill>
            <a:schemeClr val="bg1"/>
          </a:solidFill>
        </p:spPr>
        <p:txBody>
          <a:bodyPr/>
          <a:lstStyle/>
          <a:p>
            <a:r>
              <a:rPr lang="nl-NL" dirty="0"/>
              <a:t>Buitenwacht pilot</a:t>
            </a:r>
            <a:r>
              <a:rPr lang="nl-NL" sz="2000" dirty="0"/>
              <a:t> _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B4F73A-97A4-97E8-4DC8-7F5205B8E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47" y="1261106"/>
            <a:ext cx="10309132" cy="4401205"/>
          </a:xfrm>
        </p:spPr>
        <p:txBody>
          <a:bodyPr/>
          <a:lstStyle/>
          <a:p>
            <a:pPr lvl="0"/>
            <a:r>
              <a:rPr lang="nl-NL" sz="2000" dirty="0"/>
              <a:t>Is buitenwacht nieuwe-stijl een verbetering t.o.v. de huidige kwalificatie?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NL" sz="2000" dirty="0"/>
              <a:t>Zorgt het nieuwe buitenwacht voor betere scholing van buitenwachten?:</a:t>
            </a:r>
          </a:p>
          <a:p>
            <a:pPr marL="1134900" lvl="3" indent="-342900"/>
            <a:r>
              <a:rPr lang="nl-NL" sz="1400" dirty="0"/>
              <a:t>Geeft het opleiders genoeg houvast en voldoende ruimte om hun deelnemers op de beste manier op te leiden?</a:t>
            </a:r>
          </a:p>
          <a:p>
            <a:pPr marL="1134900" lvl="3" indent="-342900"/>
            <a:r>
              <a:rPr lang="nl-NL" sz="1400" dirty="0"/>
              <a:t>Levert het groter aantal uren praktijktraining de gewenste meerwaarde op?</a:t>
            </a:r>
          </a:p>
          <a:p>
            <a:pPr marL="1134900" lvl="3" indent="-342900"/>
            <a:r>
              <a:rPr lang="nl-NL" sz="1400" dirty="0"/>
              <a:t>Levert de nieuwe opleiding nog praktische moeilijkheden op?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NL" sz="2000" dirty="0"/>
              <a:t>Rond de trainerverklaring:</a:t>
            </a:r>
          </a:p>
          <a:p>
            <a:pPr marL="1134900" lvl="3" indent="-342900"/>
            <a:r>
              <a:rPr lang="nl-NL" sz="1400" dirty="0"/>
              <a:t>Lukt het trainers om deelnemers individueel te beoordelen op basis van hun gedrag in de praktijkoefeningen?</a:t>
            </a:r>
          </a:p>
          <a:p>
            <a:pPr marL="1134900" lvl="3" indent="-342900"/>
            <a:r>
              <a:rPr lang="nl-NL" sz="1400" dirty="0"/>
              <a:t>Is de trainerverklaring hierbij een nuttig en praktisch hulpmiddel?</a:t>
            </a:r>
          </a:p>
          <a:p>
            <a:pPr marL="1134900" lvl="3" indent="-342900"/>
            <a:r>
              <a:rPr lang="nl-NL" sz="1400" dirty="0"/>
              <a:t>Lukt het in de praktijk om zowel trainer te zijn en tegelijkertijd ook beoordelaar?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NL" sz="2000" dirty="0"/>
              <a:t>Zorgt de nieuwe toetsing (trainerverklaring + uitgebreider CBT) voor een correct oordeel van de competentie van de deelnemer(s)?</a:t>
            </a:r>
          </a:p>
          <a:p>
            <a:pPr marL="918900" lvl="2" indent="-342900">
              <a:buFont typeface="+mj-lt"/>
              <a:buAutoNum type="arabicPeriod"/>
            </a:pPr>
            <a:r>
              <a:rPr lang="nl-NL" sz="2000" dirty="0"/>
              <a:t>Levert de nieuwe aanpak bezwaren of (praktische) moeilijkheden op?</a:t>
            </a:r>
          </a:p>
          <a:p>
            <a:pPr marL="918900" lvl="2" indent="-342900">
              <a:buFont typeface="Symbol" panose="05050102010706020507" pitchFamily="18" charset="2"/>
              <a:buChar char=""/>
            </a:pP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249574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8ECFDAC-1809-972B-99D9-9AA6BC9D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27" y="212124"/>
            <a:ext cx="8748583" cy="62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FCD64-6050-D916-2065-0BD7F0AE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693062-C281-B438-223E-CD7D02D5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5078313"/>
          </a:xfrm>
        </p:spPr>
        <p:txBody>
          <a:bodyPr/>
          <a:lstStyle/>
          <a:p>
            <a:r>
              <a:rPr lang="nl-NL" dirty="0"/>
              <a:t>SOG Opleiders:</a:t>
            </a:r>
          </a:p>
          <a:p>
            <a:r>
              <a:rPr lang="nl-NL" b="1" u="sng" dirty="0"/>
              <a:t>Opleider 1</a:t>
            </a:r>
          </a:p>
          <a:p>
            <a:pPr lvl="1"/>
            <a:r>
              <a:rPr lang="nl-NL" dirty="0"/>
              <a:t>1 training uitgevoerd met 4 kandidaten</a:t>
            </a:r>
          </a:p>
          <a:p>
            <a:pPr lvl="1"/>
            <a:r>
              <a:rPr lang="nl-NL" dirty="0"/>
              <a:t>Herhalingstraining 8 uur</a:t>
            </a:r>
          </a:p>
          <a:p>
            <a:pPr lvl="1"/>
            <a:r>
              <a:rPr lang="nl-NL" dirty="0"/>
              <a:t>Positief afgifte trainerverklaring. Trainer heeft voldoende tijd om kandidaten te observeren</a:t>
            </a:r>
          </a:p>
          <a:p>
            <a:pPr lvl="1"/>
            <a:r>
              <a:rPr lang="nl-NL" dirty="0"/>
              <a:t>Positief korter examen, dus meer tijd voor training</a:t>
            </a:r>
          </a:p>
          <a:p>
            <a:pPr lvl="1"/>
            <a:r>
              <a:rPr lang="nl-NL" dirty="0"/>
              <a:t>rollenspel</a:t>
            </a:r>
          </a:p>
          <a:p>
            <a:pPr lvl="1"/>
            <a:r>
              <a:rPr lang="nl-NL" dirty="0"/>
              <a:t>Minder druk bij kandidaten ervaren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47EED0C-0D98-9DBE-1A1C-C75D289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118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7ADB7-EF16-D5D9-1F39-C676AF920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5CA90-2C84-3CD2-4A04-4F8A3E31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D2CB7A-A25B-BB63-795E-B3D1B5DB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5078313"/>
          </a:xfrm>
        </p:spPr>
        <p:txBody>
          <a:bodyPr/>
          <a:lstStyle/>
          <a:p>
            <a:r>
              <a:rPr lang="nl-NL" dirty="0"/>
              <a:t>SOG Opleiders:</a:t>
            </a:r>
          </a:p>
          <a:p>
            <a:r>
              <a:rPr lang="nl-NL" b="1" u="sng" dirty="0"/>
              <a:t>Opleider 2</a:t>
            </a:r>
          </a:p>
          <a:p>
            <a:pPr lvl="1"/>
            <a:r>
              <a:rPr lang="nl-NL" dirty="0"/>
              <a:t>2 trainingen uitgevoerd met 2x6 kandidaten </a:t>
            </a:r>
          </a:p>
          <a:p>
            <a:pPr lvl="1"/>
            <a:r>
              <a:rPr lang="nl-NL" dirty="0"/>
              <a:t>Herhalingstraining 8 uur (combi </a:t>
            </a:r>
            <a:r>
              <a:rPr lang="nl-NL" dirty="0" err="1"/>
              <a:t>herhalers</a:t>
            </a:r>
            <a:r>
              <a:rPr lang="nl-NL" dirty="0"/>
              <a:t> en beginners met basiskennis)</a:t>
            </a:r>
          </a:p>
          <a:p>
            <a:pPr lvl="1"/>
            <a:r>
              <a:rPr lang="nl-NL" dirty="0"/>
              <a:t>Trainerverklaring aan de hand van observaties ingevuld</a:t>
            </a:r>
          </a:p>
          <a:p>
            <a:pPr lvl="1"/>
            <a:r>
              <a:rPr lang="nl-NL" dirty="0"/>
              <a:t>Meer nadruk op dagelijkse praktijk</a:t>
            </a:r>
          </a:p>
          <a:p>
            <a:pPr lvl="1"/>
            <a:r>
              <a:rPr lang="nl-NL" dirty="0"/>
              <a:t>Leren van elkaar zeer nuttig</a:t>
            </a:r>
          </a:p>
          <a:p>
            <a:pPr lvl="1"/>
            <a:r>
              <a:rPr lang="nl-NL" dirty="0"/>
              <a:t>Meer efficiënte trainingstijd. Training kwalitatief beter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9389F0-E0E0-1CFE-681D-3A29356D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90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D6E1C-0D62-21E3-C8F0-A9C7C554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F27E8-B840-C2AF-B586-27974A2D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72C541-815C-5946-C01B-6C1CB981E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062651"/>
          </a:xfrm>
        </p:spPr>
        <p:txBody>
          <a:bodyPr/>
          <a:lstStyle/>
          <a:p>
            <a:r>
              <a:rPr lang="nl-NL" dirty="0"/>
              <a:t>SOG Opleiders:</a:t>
            </a:r>
          </a:p>
          <a:p>
            <a:r>
              <a:rPr lang="nl-NL" b="1" u="sng" dirty="0"/>
              <a:t>Opleider 3</a:t>
            </a:r>
          </a:p>
          <a:p>
            <a:pPr lvl="1"/>
            <a:r>
              <a:rPr lang="nl-NL" dirty="0"/>
              <a:t>1 basistraining met 4 kandidaten </a:t>
            </a:r>
          </a:p>
          <a:p>
            <a:pPr lvl="1"/>
            <a:r>
              <a:rPr lang="nl-NL" dirty="0"/>
              <a:t>Meer praktijkgerichte training, bv. meer tijd besteden aan verschillende vergunningen</a:t>
            </a:r>
          </a:p>
          <a:p>
            <a:pPr lvl="1"/>
            <a:r>
              <a:rPr lang="nl-NL" dirty="0"/>
              <a:t>15-20 minuten per kandidaat nodig voor beoordeling</a:t>
            </a:r>
          </a:p>
          <a:p>
            <a:pPr lvl="1"/>
            <a:r>
              <a:rPr lang="nl-NL" dirty="0"/>
              <a:t>Voorkeur dat onafhankelijk examinator de kandidaten beoordeelt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C36F83-C624-4A02-4FB2-BDE9C171A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31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291D7-2BC7-8E48-B85F-A6E99481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C8D0C-D969-0004-C1F3-DEE0D3CE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Bevindingen uit de pilot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F69DD-B625-2DE0-233B-B7D5A275B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564" y="1810655"/>
            <a:ext cx="9721850" cy="4139595"/>
          </a:xfrm>
        </p:spPr>
        <p:txBody>
          <a:bodyPr/>
          <a:lstStyle/>
          <a:p>
            <a:r>
              <a:rPr lang="nl-NL" dirty="0"/>
              <a:t>SOG Examencentra</a:t>
            </a:r>
          </a:p>
          <a:p>
            <a:r>
              <a:rPr lang="nl-NL" b="1" u="sng" dirty="0"/>
              <a:t>Examencentrum 1</a:t>
            </a:r>
          </a:p>
          <a:p>
            <a:pPr lvl="1"/>
            <a:r>
              <a:rPr lang="nl-NL" dirty="0"/>
              <a:t>Examinator neemt praktijkexamen niet meer af. Is jammer</a:t>
            </a:r>
          </a:p>
          <a:p>
            <a:pPr lvl="1"/>
            <a:r>
              <a:rPr lang="nl-NL" dirty="0"/>
              <a:t>meer opleidingstijd beschikbaar</a:t>
            </a:r>
          </a:p>
          <a:p>
            <a:pPr lvl="1"/>
            <a:r>
              <a:rPr lang="nl-NL" dirty="0"/>
              <a:t>Geen MPCE meer</a:t>
            </a:r>
          </a:p>
          <a:p>
            <a:pPr lvl="1"/>
            <a:r>
              <a:rPr lang="nl-NL" dirty="0"/>
              <a:t>Administratieve handelingen niet meer dan voorheen</a:t>
            </a:r>
          </a:p>
          <a:p>
            <a:pPr lvl="1"/>
            <a:r>
              <a:rPr lang="nl-NL" dirty="0"/>
              <a:t>1 examen afgenomen bij opleider 1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4711B86-8840-CDE7-26A3-59367F649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05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SVV kleuren">
      <a:dk1>
        <a:sysClr val="windowText" lastClr="000000"/>
      </a:dk1>
      <a:lt1>
        <a:sysClr val="window" lastClr="FFFFFF"/>
      </a:lt1>
      <a:dk2>
        <a:srgbClr val="00454F"/>
      </a:dk2>
      <a:lt2>
        <a:srgbClr val="E7E6E6"/>
      </a:lt2>
      <a:accent1>
        <a:srgbClr val="00AEC3"/>
      </a:accent1>
      <a:accent2>
        <a:srgbClr val="F06600"/>
      </a:accent2>
      <a:accent3>
        <a:srgbClr val="3FA535"/>
      </a:accent3>
      <a:accent4>
        <a:srgbClr val="85F0FF"/>
      </a:accent4>
      <a:accent5>
        <a:srgbClr val="FFCAA3"/>
      </a:accent5>
      <a:accent6>
        <a:srgbClr val="ADE3A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3d22e2-3020-465b-899c-e5f9dbd11357" xsi:nil="true"/>
    <lcf76f155ced4ddcb4097134ff3c332f xmlns="499cdb79-3041-4b15-9dff-29fa800b2ee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FFE98E1730024E88848A6355FE7FA8" ma:contentTypeVersion="18" ma:contentTypeDescription="Een nieuw document maken." ma:contentTypeScope="" ma:versionID="e035b9dd84a176a9a9308e62694c56d2">
  <xsd:schema xmlns:xsd="http://www.w3.org/2001/XMLSchema" xmlns:xs="http://www.w3.org/2001/XMLSchema" xmlns:p="http://schemas.microsoft.com/office/2006/metadata/properties" xmlns:ns2="499cdb79-3041-4b15-9dff-29fa800b2eea" xmlns:ns3="683d22e2-3020-465b-899c-e5f9dbd11357" targetNamespace="http://schemas.microsoft.com/office/2006/metadata/properties" ma:root="true" ma:fieldsID="791c6c423ae223e35a0ae878ad49f4fe" ns2:_="" ns3:_="">
    <xsd:import namespace="499cdb79-3041-4b15-9dff-29fa800b2eea"/>
    <xsd:import namespace="683d22e2-3020-465b-899c-e5f9dbd113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cdb79-3041-4b15-9dff-29fa800b2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cbd24274-df7d-4360-a95c-e4f129e742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22e2-3020-465b-899c-e5f9dbd113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5b02e-3e88-41ba-b7bc-bd42ea2ba23f}" ma:internalName="TaxCatchAll" ma:showField="CatchAllData" ma:web="683d22e2-3020-465b-899c-e5f9dbd113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606CFA-37D7-4CA6-8CA0-1FA4E47F5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9C8FD5-27EF-406D-9496-4A14ED81C165}">
  <ds:schemaRefs>
    <ds:schemaRef ds:uri="http://schemas.microsoft.com/office/2006/documentManagement/types"/>
    <ds:schemaRef ds:uri="314308f2-7d4f-47ee-afe3-4a2bbbe86144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7970766a-28df-479e-a1ce-2f36f4ec9166"/>
    <ds:schemaRef ds:uri="683d22e2-3020-465b-899c-e5f9dbd11357"/>
    <ds:schemaRef ds:uri="499cdb79-3041-4b15-9dff-29fa800b2eea"/>
  </ds:schemaRefs>
</ds:datastoreItem>
</file>

<file path=customXml/itemProps3.xml><?xml version="1.0" encoding="utf-8"?>
<ds:datastoreItem xmlns:ds="http://schemas.openxmlformats.org/officeDocument/2006/customXml" ds:itemID="{A47B8E9F-D011-4E4F-9D1E-A0A6CDAAF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9cdb79-3041-4b15-9dff-29fa800b2eea"/>
    <ds:schemaRef ds:uri="683d22e2-3020-465b-899c-e5f9dbd11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Breedbeeld</PresentationFormat>
  <Paragraphs>88</Paragraphs>
  <Slides>12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Symbol</vt:lpstr>
      <vt:lpstr>Times New Roman</vt:lpstr>
      <vt:lpstr>Wingdings</vt:lpstr>
      <vt:lpstr>Office Theme</vt:lpstr>
      <vt:lpstr> Evaluatie Pilot Buitenwacht  2024, 6 februari  </vt:lpstr>
      <vt:lpstr>Welkom</vt:lpstr>
      <vt:lpstr>Agenda </vt:lpstr>
      <vt:lpstr>Buitenwacht pilot _ Doel</vt:lpstr>
      <vt:lpstr>PowerPoint-presentatie</vt:lpstr>
      <vt:lpstr>Bevindingen uit de pilot</vt:lpstr>
      <vt:lpstr>Bevindingen uit de pilot</vt:lpstr>
      <vt:lpstr>Bevindingen uit de pilot</vt:lpstr>
      <vt:lpstr>Bevindingen uit de pilot</vt:lpstr>
      <vt:lpstr>Bevindingen uit de pilot</vt:lpstr>
      <vt:lpstr>Bevindingen uit de pilot</vt:lpstr>
      <vt:lpstr>Aandachtspunten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Jeroen Metz</dc:creator>
  <cp:lastModifiedBy>Secretariaat SSVV</cp:lastModifiedBy>
  <cp:revision>273</cp:revision>
  <cp:lastPrinted>2021-12-06T22:51:31Z</cp:lastPrinted>
  <dcterms:created xsi:type="dcterms:W3CDTF">2017-03-30T08:44:12Z</dcterms:created>
  <dcterms:modified xsi:type="dcterms:W3CDTF">2024-03-12T10:08:45Z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0x01010095FFE98E1730024E88848A6355FE7FA8</vt:lpwstr>
  </property>
  <property fmtid="{D5CDD505-2E9C-101B-9397-08002B2CF9AE}" pid="3" name="MediaServiceImageTags">
    <vt:lpwstr/>
  </property>
</Properties>
</file>