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0"/>
  </p:notesMasterIdLst>
  <p:sldIdLst>
    <p:sldId id="365" r:id="rId5"/>
    <p:sldId id="358" r:id="rId6"/>
    <p:sldId id="359" r:id="rId7"/>
    <p:sldId id="396" r:id="rId8"/>
    <p:sldId id="356" r:id="rId9"/>
    <p:sldId id="308" r:id="rId10"/>
    <p:sldId id="354" r:id="rId11"/>
    <p:sldId id="362" r:id="rId12"/>
    <p:sldId id="355" r:id="rId13"/>
    <p:sldId id="364" r:id="rId14"/>
    <p:sldId id="367" r:id="rId15"/>
    <p:sldId id="368" r:id="rId16"/>
    <p:sldId id="369" r:id="rId17"/>
    <p:sldId id="399" r:id="rId18"/>
    <p:sldId id="370" r:id="rId19"/>
    <p:sldId id="371" r:id="rId20"/>
    <p:sldId id="424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407" r:id="rId44"/>
    <p:sldId id="406" r:id="rId45"/>
    <p:sldId id="408" r:id="rId46"/>
    <p:sldId id="409" r:id="rId47"/>
    <p:sldId id="410" r:id="rId48"/>
    <p:sldId id="412" r:id="rId49"/>
    <p:sldId id="411" r:id="rId50"/>
    <p:sldId id="413" r:id="rId51"/>
    <p:sldId id="414" r:id="rId52"/>
    <p:sldId id="416" r:id="rId53"/>
    <p:sldId id="415" r:id="rId54"/>
    <p:sldId id="386" r:id="rId55"/>
    <p:sldId id="417" r:id="rId56"/>
    <p:sldId id="419" r:id="rId57"/>
    <p:sldId id="366" r:id="rId58"/>
    <p:sldId id="361" r:id="rId59"/>
    <p:sldId id="421" r:id="rId60"/>
    <p:sldId id="425" r:id="rId61"/>
    <p:sldId id="420" r:id="rId62"/>
    <p:sldId id="426" r:id="rId63"/>
    <p:sldId id="427" r:id="rId64"/>
    <p:sldId id="400" r:id="rId65"/>
    <p:sldId id="402" r:id="rId66"/>
    <p:sldId id="403" r:id="rId67"/>
    <p:sldId id="404" r:id="rId68"/>
    <p:sldId id="405" r:id="rId6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ck van Zwienen" initials="CvZ" lastIdx="15" clrIdx="0"/>
  <p:cmAuthor id="2" name="Bram Riedijk" initials="BR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11"/>
    <p:restoredTop sz="96357" autoAdjust="0"/>
  </p:normalViewPr>
  <p:slideViewPr>
    <p:cSldViewPr snapToGrid="0" snapToObjects="1">
      <p:cViewPr varScale="1">
        <p:scale>
          <a:sx n="115" d="100"/>
          <a:sy n="115" d="100"/>
        </p:scale>
        <p:origin x="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ons Buijs" userId="57da6ed7-7447-4704-9192-e5d4cce8c376" providerId="ADAL" clId="{2BD68956-27B0-48F9-BE0D-B749FF933E48}"/>
    <pc:docChg chg="modSld">
      <pc:chgData name="Alfons Buijs" userId="57da6ed7-7447-4704-9192-e5d4cce8c376" providerId="ADAL" clId="{2BD68956-27B0-48F9-BE0D-B749FF933E48}" dt="2023-06-22T09:08:07.762" v="7" actId="729"/>
      <pc:docMkLst>
        <pc:docMk/>
      </pc:docMkLst>
      <pc:sldChg chg="mod modShow">
        <pc:chgData name="Alfons Buijs" userId="57da6ed7-7447-4704-9192-e5d4cce8c376" providerId="ADAL" clId="{2BD68956-27B0-48F9-BE0D-B749FF933E48}" dt="2023-06-22T09:08:07.762" v="7" actId="729"/>
        <pc:sldMkLst>
          <pc:docMk/>
          <pc:sldMk cId="3833610827" sldId="386"/>
        </pc:sldMkLst>
      </pc:sldChg>
      <pc:sldChg chg="mod modShow">
        <pc:chgData name="Alfons Buijs" userId="57da6ed7-7447-4704-9192-e5d4cce8c376" providerId="ADAL" clId="{2BD68956-27B0-48F9-BE0D-B749FF933E48}" dt="2023-06-22T09:07:25.503" v="0" actId="729"/>
        <pc:sldMkLst>
          <pc:docMk/>
          <pc:sldMk cId="810586032" sldId="392"/>
        </pc:sldMkLst>
      </pc:sldChg>
      <pc:sldChg chg="mod modShow">
        <pc:chgData name="Alfons Buijs" userId="57da6ed7-7447-4704-9192-e5d4cce8c376" providerId="ADAL" clId="{2BD68956-27B0-48F9-BE0D-B749FF933E48}" dt="2023-06-22T09:07:28.202" v="1" actId="729"/>
        <pc:sldMkLst>
          <pc:docMk/>
          <pc:sldMk cId="194218809" sldId="393"/>
        </pc:sldMkLst>
      </pc:sldChg>
      <pc:sldChg chg="mod modShow">
        <pc:chgData name="Alfons Buijs" userId="57da6ed7-7447-4704-9192-e5d4cce8c376" providerId="ADAL" clId="{2BD68956-27B0-48F9-BE0D-B749FF933E48}" dt="2023-06-22T09:07:32.115" v="2" actId="729"/>
        <pc:sldMkLst>
          <pc:docMk/>
          <pc:sldMk cId="3078243420" sldId="394"/>
        </pc:sldMkLst>
      </pc:sldChg>
      <pc:sldChg chg="mod modShow">
        <pc:chgData name="Alfons Buijs" userId="57da6ed7-7447-4704-9192-e5d4cce8c376" providerId="ADAL" clId="{2BD68956-27B0-48F9-BE0D-B749FF933E48}" dt="2023-06-22T09:07:41.065" v="4" actId="729"/>
        <pc:sldMkLst>
          <pc:docMk/>
          <pc:sldMk cId="3375875766" sldId="406"/>
        </pc:sldMkLst>
      </pc:sldChg>
      <pc:sldChg chg="mod modShow">
        <pc:chgData name="Alfons Buijs" userId="57da6ed7-7447-4704-9192-e5d4cce8c376" providerId="ADAL" clId="{2BD68956-27B0-48F9-BE0D-B749FF933E48}" dt="2023-06-22T09:07:38.099" v="3" actId="729"/>
        <pc:sldMkLst>
          <pc:docMk/>
          <pc:sldMk cId="2422844589" sldId="407"/>
        </pc:sldMkLst>
      </pc:sldChg>
      <pc:sldChg chg="mod modShow">
        <pc:chgData name="Alfons Buijs" userId="57da6ed7-7447-4704-9192-e5d4cce8c376" providerId="ADAL" clId="{2BD68956-27B0-48F9-BE0D-B749FF933E48}" dt="2023-06-22T09:07:44.876" v="5" actId="729"/>
        <pc:sldMkLst>
          <pc:docMk/>
          <pc:sldMk cId="4052931137" sldId="408"/>
        </pc:sldMkLst>
      </pc:sldChg>
      <pc:sldChg chg="mod modShow">
        <pc:chgData name="Alfons Buijs" userId="57da6ed7-7447-4704-9192-e5d4cce8c376" providerId="ADAL" clId="{2BD68956-27B0-48F9-BE0D-B749FF933E48}" dt="2023-06-22T09:07:56.762" v="6" actId="729"/>
        <pc:sldMkLst>
          <pc:docMk/>
          <pc:sldMk cId="1437727661" sldId="409"/>
        </pc:sldMkLst>
      </pc:sldChg>
      <pc:sldChg chg="mod modShow">
        <pc:chgData name="Alfons Buijs" userId="57da6ed7-7447-4704-9192-e5d4cce8c376" providerId="ADAL" clId="{2BD68956-27B0-48F9-BE0D-B749FF933E48}" dt="2023-06-22T09:07:56.762" v="6" actId="729"/>
        <pc:sldMkLst>
          <pc:docMk/>
          <pc:sldMk cId="2292734934" sldId="410"/>
        </pc:sldMkLst>
      </pc:sldChg>
      <pc:sldChg chg="mod modShow">
        <pc:chgData name="Alfons Buijs" userId="57da6ed7-7447-4704-9192-e5d4cce8c376" providerId="ADAL" clId="{2BD68956-27B0-48F9-BE0D-B749FF933E48}" dt="2023-06-22T09:07:56.762" v="6" actId="729"/>
        <pc:sldMkLst>
          <pc:docMk/>
          <pc:sldMk cId="281590264" sldId="411"/>
        </pc:sldMkLst>
      </pc:sldChg>
      <pc:sldChg chg="mod modShow">
        <pc:chgData name="Alfons Buijs" userId="57da6ed7-7447-4704-9192-e5d4cce8c376" providerId="ADAL" clId="{2BD68956-27B0-48F9-BE0D-B749FF933E48}" dt="2023-06-22T09:07:56.762" v="6" actId="729"/>
        <pc:sldMkLst>
          <pc:docMk/>
          <pc:sldMk cId="510884320" sldId="412"/>
        </pc:sldMkLst>
      </pc:sldChg>
      <pc:sldChg chg="mod modShow">
        <pc:chgData name="Alfons Buijs" userId="57da6ed7-7447-4704-9192-e5d4cce8c376" providerId="ADAL" clId="{2BD68956-27B0-48F9-BE0D-B749FF933E48}" dt="2023-06-22T09:07:56.762" v="6" actId="729"/>
        <pc:sldMkLst>
          <pc:docMk/>
          <pc:sldMk cId="882390704" sldId="413"/>
        </pc:sldMkLst>
      </pc:sldChg>
      <pc:sldChg chg="mod modShow">
        <pc:chgData name="Alfons Buijs" userId="57da6ed7-7447-4704-9192-e5d4cce8c376" providerId="ADAL" clId="{2BD68956-27B0-48F9-BE0D-B749FF933E48}" dt="2023-06-22T09:08:07.762" v="7" actId="729"/>
        <pc:sldMkLst>
          <pc:docMk/>
          <pc:sldMk cId="4149374271" sldId="414"/>
        </pc:sldMkLst>
      </pc:sldChg>
      <pc:sldChg chg="mod modShow">
        <pc:chgData name="Alfons Buijs" userId="57da6ed7-7447-4704-9192-e5d4cce8c376" providerId="ADAL" clId="{2BD68956-27B0-48F9-BE0D-B749FF933E48}" dt="2023-06-22T09:08:07.762" v="7" actId="729"/>
        <pc:sldMkLst>
          <pc:docMk/>
          <pc:sldMk cId="3544319110" sldId="415"/>
        </pc:sldMkLst>
      </pc:sldChg>
      <pc:sldChg chg="mod modShow">
        <pc:chgData name="Alfons Buijs" userId="57da6ed7-7447-4704-9192-e5d4cce8c376" providerId="ADAL" clId="{2BD68956-27B0-48F9-BE0D-B749FF933E48}" dt="2023-06-22T09:08:07.762" v="7" actId="729"/>
        <pc:sldMkLst>
          <pc:docMk/>
          <pc:sldMk cId="1135918041" sldId="416"/>
        </pc:sldMkLst>
      </pc:sldChg>
      <pc:sldChg chg="mod modShow">
        <pc:chgData name="Alfons Buijs" userId="57da6ed7-7447-4704-9192-e5d4cce8c376" providerId="ADAL" clId="{2BD68956-27B0-48F9-BE0D-B749FF933E48}" dt="2023-06-22T09:08:07.762" v="7" actId="729"/>
        <pc:sldMkLst>
          <pc:docMk/>
          <pc:sldMk cId="2510559286" sldId="4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7123-26D1-AB45-96D1-F158AD436C57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72A2D-EB40-9247-AF4E-79D39E9C2F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80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483" cy="6858001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82799EF1-239D-4172-945E-7DF4EF1E50D4}"/>
              </a:ext>
            </a:extLst>
          </p:cNvPr>
          <p:cNvGrpSpPr/>
          <p:nvPr userDrawn="1"/>
        </p:nvGrpSpPr>
        <p:grpSpPr>
          <a:xfrm>
            <a:off x="0" y="0"/>
            <a:ext cx="12211050" cy="6858000"/>
            <a:chOff x="0" y="0"/>
            <a:chExt cx="1221105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5295900" cy="2571750"/>
            </a:xfrm>
            <a:custGeom>
              <a:avLst/>
              <a:gdLst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5295900 w 5295900"/>
                <a:gd name="connsiteY2" fmla="*/ 25717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4743450 w 5295900"/>
                <a:gd name="connsiteY2" fmla="*/ 17335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900" h="2571750">
                  <a:moveTo>
                    <a:pt x="0" y="0"/>
                  </a:moveTo>
                  <a:lnTo>
                    <a:pt x="5295900" y="0"/>
                  </a:lnTo>
                  <a:lnTo>
                    <a:pt x="4743450" y="17335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990850"/>
              <a:ext cx="12211050" cy="3867150"/>
            </a:xfrm>
            <a:custGeom>
              <a:avLst/>
              <a:gdLst>
                <a:gd name="connsiteX0" fmla="*/ 0 w 12211050"/>
                <a:gd name="connsiteY0" fmla="*/ 0 h 3867150"/>
                <a:gd name="connsiteX1" fmla="*/ 12211050 w 12211050"/>
                <a:gd name="connsiteY1" fmla="*/ 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  <a:gd name="connsiteX0" fmla="*/ 0 w 12211050"/>
                <a:gd name="connsiteY0" fmla="*/ 0 h 3867150"/>
                <a:gd name="connsiteX1" fmla="*/ 12201525 w 12211050"/>
                <a:gd name="connsiteY1" fmla="*/ 230505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3867150">
                  <a:moveTo>
                    <a:pt x="0" y="0"/>
                  </a:moveTo>
                  <a:lnTo>
                    <a:pt x="12201525" y="2305050"/>
                  </a:lnTo>
                  <a:lnTo>
                    <a:pt x="12211050" y="3867150"/>
                  </a:lnTo>
                  <a:lnTo>
                    <a:pt x="0" y="386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578386" y="5644542"/>
              <a:ext cx="6632664" cy="1213458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7BA6918E-8AA4-414E-A48C-716BC454EB97}"/>
                </a:ext>
              </a:extLst>
            </p:cNvPr>
            <p:cNvGrpSpPr/>
            <p:nvPr userDrawn="1"/>
          </p:nvGrpSpPr>
          <p:grpSpPr>
            <a:xfrm>
              <a:off x="613537" y="550537"/>
              <a:ext cx="3576627" cy="605459"/>
              <a:chOff x="613537" y="550537"/>
              <a:chExt cx="3576627" cy="605459"/>
            </a:xfrm>
          </p:grpSpPr>
          <p:pic>
            <p:nvPicPr>
              <p:cNvPr id="22" name="Afbeelding 21">
                <a:extLst>
                  <a:ext uri="{FF2B5EF4-FFF2-40B4-BE49-F238E27FC236}">
                    <a16:creationId xmlns:a16="http://schemas.microsoft.com/office/drawing/2014/main" id="{96D958E7-0EA4-45F7-B042-4261F69695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3537" y="550537"/>
                <a:ext cx="1589564" cy="589534"/>
              </a:xfrm>
              <a:prstGeom prst="rect">
                <a:avLst/>
              </a:prstGeom>
            </p:spPr>
          </p:pic>
          <p:pic>
            <p:nvPicPr>
              <p:cNvPr id="23" name="Afbeelding 22">
                <a:extLst>
                  <a:ext uri="{FF2B5EF4-FFF2-40B4-BE49-F238E27FC236}">
                    <a16:creationId xmlns:a16="http://schemas.microsoft.com/office/drawing/2014/main" id="{C7FEA1FE-0D59-4F3D-93EE-0F6D9A97B96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8506" y="1010235"/>
                <a:ext cx="1751658" cy="14576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57225" y="4483342"/>
            <a:ext cx="9144000" cy="609398"/>
          </a:xfrm>
        </p:spPr>
        <p:txBody>
          <a:bodyPr lIns="0" rIns="0" anchor="t" anchorCtr="0"/>
          <a:lstStyle>
            <a:lvl1pPr algn="l">
              <a:defRPr sz="4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57225" y="5036044"/>
            <a:ext cx="9144000" cy="430887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91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1564" y="1810655"/>
            <a:ext cx="9721850" cy="223138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F9559106-6C03-A74F-81B8-727664F56C1E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FC489E94-A967-644F-97CE-483C6013C32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05C3CF77-2F8A-4541-A38B-B13647FF9586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B96C4732-A0A2-6F41-8BE6-691F7E49613E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8971B753-8F85-4441-91E5-BBADD4D231FD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6294134E-729B-C34F-B1C5-F4EA6F530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D9D94092-FD33-CE47-92B6-6508DF98A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72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00099"/>
            <a:ext cx="2628900" cy="53768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1950" y="800099"/>
            <a:ext cx="6940550" cy="53768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F5BBE2B6-FDF2-8F48-BF14-B48B032B553F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FF9651E8-1E2A-A949-B4C9-F9F4ACBEF595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75ABDE05-5144-C343-9FEC-3BB17858D038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F9A3C393-72AF-F044-A6B0-9E62008DB12C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2F90AF3-B0E0-0643-9FDF-79A362C68B5A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BBCC0DA-9467-F549-B080-1E3058DA8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A1C6E536-EF30-ED4D-B6AF-DCEEF2A2E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350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41564" y="1810655"/>
            <a:ext cx="9721850" cy="2231380"/>
          </a:xfrm>
        </p:spPr>
        <p:txBody>
          <a:bodyPr/>
          <a:lstStyle>
            <a:lvl2pPr marL="288000" indent="-288000">
              <a:buSzPct val="70000"/>
              <a:buFontTx/>
              <a:buBlip>
                <a:blip r:embed="rId2"/>
              </a:buBlip>
              <a:defRPr sz="2800"/>
            </a:lvl2pPr>
            <a:lvl3pPr marL="576000" indent="-288000">
              <a:buSzPct val="70000"/>
              <a:buFontTx/>
              <a:buBlip>
                <a:blip r:embed="rId2"/>
              </a:buBlip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BE6EB81A-559D-AC45-B9B2-DF26F5C13DDF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C276DFD9-E61D-6046-A0F0-BFDFF03469C7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20333AF3-F9A9-7641-A571-B84DE63EAD31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3DE09CC8-1104-4148-8865-3BC6C65B8158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23A3C4FD-0A3C-334A-89A2-F642AEB92885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80F03E8-53CD-B04D-A0D0-B33CC94CF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9D9160E-15DD-5C46-B81B-A75578B5A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59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5C652AD7-225B-C548-9249-8D5129F38AB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FC8CFAE6-2FD0-524E-A122-92CB20568DF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D7659534-2B00-934B-A4B4-C5DC67E819B6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2C217A96-58E1-874C-BE4E-F9E6AFC0D5F4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C2F4395-CEBF-874A-8EFE-29DCA2307091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06C8E77-D7D4-CD4C-8BB2-D4B9FD0D4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A9D1F80-40BE-244F-9AE4-D8BC49707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7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6395" y="1825625"/>
            <a:ext cx="46800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3414" y="1825625"/>
            <a:ext cx="46800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id="{9265A781-3355-FA4C-B301-F4B878BAA73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5210E5BA-B60E-424C-8D3B-21FCCF3D34CF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F15F9164-F27A-D445-B54F-4C893DC971A9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id="{C6C4C334-F339-7745-812F-84FC66358903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CB7A607-8468-194F-B5DD-05E3A475F85F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8514B7DA-44FA-124E-804F-4E9EB0308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02856A4-6001-A147-BAF3-6A0F2B32A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884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Isosceles Triangle 10">
            <a:extLst>
              <a:ext uri="{FF2B5EF4-FFF2-40B4-BE49-F238E27FC236}">
                <a16:creationId xmlns:a16="http://schemas.microsoft.com/office/drawing/2014/main" id="{A792A0C6-D74B-EC45-8F0D-73D073B824A4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7C101F8A-794B-3F41-AC8D-9262434BEB9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8" name="Isosceles Triangle 11">
              <a:extLst>
                <a:ext uri="{FF2B5EF4-FFF2-40B4-BE49-F238E27FC236}">
                  <a16:creationId xmlns:a16="http://schemas.microsoft.com/office/drawing/2014/main" id="{4F699FD5-187E-CC4E-AD8F-ACD70421AFD2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Isosceles Triangle 12">
              <a:extLst>
                <a:ext uri="{FF2B5EF4-FFF2-40B4-BE49-F238E27FC236}">
                  <a16:creationId xmlns:a16="http://schemas.microsoft.com/office/drawing/2014/main" id="{BD8E89B0-A4FE-8747-87D1-8D5000A57216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4D0C240-FB9C-CF4E-AE1B-70EFE094D23D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21F0DA2-0554-2646-8783-5393C82B87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D9202138-1B57-0143-81B5-C8A09A6B42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92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001BE2C6-287F-3C4B-965C-8838F6FAC4CA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58947396-C089-394D-B7FA-7FB5C78FEC34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7" name="Isosceles Triangle 11">
              <a:extLst>
                <a:ext uri="{FF2B5EF4-FFF2-40B4-BE49-F238E27FC236}">
                  <a16:creationId xmlns:a16="http://schemas.microsoft.com/office/drawing/2014/main" id="{44130BBD-25F9-C140-A357-5C746B3D2523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Isosceles Triangle 12">
              <a:extLst>
                <a:ext uri="{FF2B5EF4-FFF2-40B4-BE49-F238E27FC236}">
                  <a16:creationId xmlns:a16="http://schemas.microsoft.com/office/drawing/2014/main" id="{CC8DB686-196D-E04B-AFD2-30AA03FE1179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3C6C91EF-DFCB-EB4E-A62F-43083873A3BE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9DECAF8C-68B1-E244-83EB-31095C051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DDC6FE44-54CA-FA45-8019-F3A4B5B18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0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5090966C-24B3-224E-B227-2E05589FC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483" cy="6858001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0" y="0"/>
            <a:ext cx="12211050" cy="6858000"/>
            <a:chOff x="0" y="0"/>
            <a:chExt cx="1221105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5295900" cy="2571750"/>
            </a:xfrm>
            <a:custGeom>
              <a:avLst/>
              <a:gdLst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5295900 w 5295900"/>
                <a:gd name="connsiteY2" fmla="*/ 25717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4743450 w 5295900"/>
                <a:gd name="connsiteY2" fmla="*/ 17335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900" h="2571750">
                  <a:moveTo>
                    <a:pt x="0" y="0"/>
                  </a:moveTo>
                  <a:lnTo>
                    <a:pt x="5295900" y="0"/>
                  </a:lnTo>
                  <a:lnTo>
                    <a:pt x="4743450" y="17335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990850"/>
              <a:ext cx="12211050" cy="3867150"/>
            </a:xfrm>
            <a:custGeom>
              <a:avLst/>
              <a:gdLst>
                <a:gd name="connsiteX0" fmla="*/ 0 w 12211050"/>
                <a:gd name="connsiteY0" fmla="*/ 0 h 3867150"/>
                <a:gd name="connsiteX1" fmla="*/ 12211050 w 12211050"/>
                <a:gd name="connsiteY1" fmla="*/ 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  <a:gd name="connsiteX0" fmla="*/ 0 w 12211050"/>
                <a:gd name="connsiteY0" fmla="*/ 0 h 3867150"/>
                <a:gd name="connsiteX1" fmla="*/ 12201525 w 12211050"/>
                <a:gd name="connsiteY1" fmla="*/ 230505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3867150">
                  <a:moveTo>
                    <a:pt x="0" y="0"/>
                  </a:moveTo>
                  <a:lnTo>
                    <a:pt x="12201525" y="2305050"/>
                  </a:lnTo>
                  <a:lnTo>
                    <a:pt x="12211050" y="3867150"/>
                  </a:lnTo>
                  <a:lnTo>
                    <a:pt x="0" y="386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578386" y="5644542"/>
              <a:ext cx="6632664" cy="1213458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75" y="6356350"/>
            <a:ext cx="2743200" cy="365125"/>
          </a:xfrm>
        </p:spPr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541349" y="4373011"/>
            <a:ext cx="7259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tx2"/>
                </a:solidFill>
              </a:rPr>
              <a:t>Bedankt voor uw aandacht!</a:t>
            </a:r>
          </a:p>
        </p:txBody>
      </p:sp>
      <p:sp>
        <p:nvSpPr>
          <p:cNvPr id="20" name="Tekstvak 19"/>
          <p:cNvSpPr txBox="1"/>
          <p:nvPr userDrawn="1"/>
        </p:nvSpPr>
        <p:spPr>
          <a:xfrm>
            <a:off x="589739" y="4989877"/>
            <a:ext cx="365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www.ssvv.nl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D958E7-0EA4-45F7-B042-4261F69695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37" y="550537"/>
            <a:ext cx="1589564" cy="58953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7FEA1FE-0D59-4F3D-93EE-0F6D9A97B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506" y="1010235"/>
            <a:ext cx="1751658" cy="1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0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800100"/>
            <a:ext cx="3420000" cy="93345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00101"/>
            <a:ext cx="6172200" cy="5060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397250" cy="430887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id="{C750B755-72A0-1A43-99CB-AA4ED17B69E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C42714B0-D20D-B243-9D11-CFB0389B046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B6433C36-40A9-BC4A-8057-EC264E8C62CA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id="{6435817F-86DE-494A-865B-406097B46F69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B948ACF-4BC6-594A-90F9-B20657EA151C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EE96134-720A-834B-9F5E-EB6C15BBDA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CB8BDF14-970B-6541-8726-B3CAFC3A1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790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800100"/>
            <a:ext cx="3420000" cy="88639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420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id="{98638DC1-FF36-1D4A-B822-22527CDF3FE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C3496FCC-0F51-F447-9A31-3CC6C62338F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906E966D-8A39-E24D-8588-0C80DB106BC4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id="{530B83F1-6108-0D46-BCD0-2F8C9053DB88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6E817D4D-4390-8E41-9AA9-A2907F6D6AB4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7E573E0-E341-414D-A7FC-8C5E281BB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87900D63-B232-B54C-A402-4C0CDD073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41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  <a:prstGeom prst="rect">
            <a:avLst/>
          </a:prstGeom>
        </p:spPr>
        <p:txBody>
          <a:bodyPr vert="horz" lIns="36000" tIns="0" rIns="36000" bIns="0" rtlCol="0" anchor="t" anchorCtr="0">
            <a:sp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1564" y="1810655"/>
            <a:ext cx="9721680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49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AD6BCF77-3B20-4D4A-83E1-E3DF065975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9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28">
          <p15:clr>
            <a:srgbClr val="F26B43"/>
          </p15:clr>
        </p15:guide>
        <p15:guide id="2" orient="horz" pos="5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35C7FA-1912-954B-F6D5-45BF1BF982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Centrale harmonisatie </a:t>
            </a:r>
            <a:endParaRPr lang="en-B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56CEB-C53E-2318-1CA7-1588ECD45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5" y="5105716"/>
            <a:ext cx="9144000" cy="1015663"/>
          </a:xfrm>
        </p:spPr>
        <p:txBody>
          <a:bodyPr/>
          <a:lstStyle/>
          <a:p>
            <a:r>
              <a:rPr lang="nl-BE" dirty="0"/>
              <a:t>VCA: meer systeem dan checklist!</a:t>
            </a:r>
          </a:p>
          <a:p>
            <a:r>
              <a:rPr lang="nl-BE" dirty="0"/>
              <a:t>20 April 2023 				 </a:t>
            </a:r>
            <a:r>
              <a:rPr lang="nl-BE" sz="1600" dirty="0">
                <a:solidFill>
                  <a:schemeClr val="tx1"/>
                </a:solidFill>
              </a:rPr>
              <a:t>230504-102-NLBE-CI</a:t>
            </a:r>
            <a:endParaRPr lang="en-B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Optimalisatie van het auditproces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555093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Systeemelementen</a:t>
            </a:r>
          </a:p>
          <a:p>
            <a:r>
              <a:rPr lang="nl-BE" sz="2000" b="1" dirty="0"/>
              <a:t>Auditplan: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Opening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Directie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Documentatie verificatie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Werklocaties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Crosscheck op kantoor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Closing</a:t>
            </a:r>
            <a:endParaRPr lang="nl-BE" sz="2000" b="1" dirty="0"/>
          </a:p>
          <a:p>
            <a:r>
              <a:rPr lang="nl-BE" sz="2000" b="1" dirty="0"/>
              <a:t>Auditplanning:</a:t>
            </a:r>
          </a:p>
          <a:p>
            <a:pPr>
              <a:spcAft>
                <a:spcPts val="0"/>
              </a:spcAft>
            </a:pPr>
            <a:r>
              <a:rPr lang="nl-BE" sz="2000" dirty="0"/>
              <a:t>Het auditplan vereist een opsomming van afdelingen/functies binnen de organisatie, een goede normkennis van de VCA houdt onder andere in dat bij elke afdeling/functie eenmalig alle relevante vragen gesteld worden.</a:t>
            </a:r>
          </a:p>
        </p:txBody>
      </p:sp>
    </p:spTree>
    <p:extLst>
      <p:ext uri="{BB962C8B-B14F-4D97-AF65-F5344CB8AC3E}">
        <p14:creationId xmlns:p14="http://schemas.microsoft.com/office/powerpoint/2010/main" val="33956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Optimalisatie van het auditproces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93899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1.1</a:t>
            </a:r>
          </a:p>
          <a:p>
            <a:r>
              <a:rPr lang="nl-BE" sz="2000" b="1" dirty="0"/>
              <a:t>Oefening:</a:t>
            </a:r>
          </a:p>
          <a:p>
            <a:r>
              <a:rPr lang="nl-BE" sz="2000" dirty="0"/>
              <a:t>Neem het VCA handboek en noteer alle VCA vragen die gelinkt kunnen worden aan vraag 1.1. </a:t>
            </a:r>
          </a:p>
          <a:p>
            <a:r>
              <a:rPr lang="nl-BE" sz="2000" dirty="0"/>
              <a:t>Daarna gaan we kijken hoe we dit in een audit zouden kunnen verwerken.</a:t>
            </a:r>
          </a:p>
        </p:txBody>
      </p:sp>
    </p:spTree>
    <p:extLst>
      <p:ext uri="{BB962C8B-B14F-4D97-AF65-F5344CB8AC3E}">
        <p14:creationId xmlns:p14="http://schemas.microsoft.com/office/powerpoint/2010/main" val="27506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Optimalisatie van het auditproces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477328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10 minuten voorbereidingstijd.</a:t>
            </a:r>
          </a:p>
          <a:p>
            <a:r>
              <a:rPr lang="nl-B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Mentimeter</a:t>
            </a:r>
            <a:r>
              <a:rPr lang="nl-B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nl-B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Ieder geeft het nummer van de vraag dat kan gelinkt worden aan 1.1.</a:t>
            </a:r>
          </a:p>
        </p:txBody>
      </p:sp>
    </p:spTree>
    <p:extLst>
      <p:ext uri="{BB962C8B-B14F-4D97-AF65-F5344CB8AC3E}">
        <p14:creationId xmlns:p14="http://schemas.microsoft.com/office/powerpoint/2010/main" val="42607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Optimalisatie van het auditproces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4"/>
            <a:ext cx="9721850" cy="4478149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1.1</a:t>
            </a:r>
          </a:p>
          <a:p>
            <a:r>
              <a:rPr lang="nl-BE" sz="2000" b="1" dirty="0"/>
              <a:t>Mogelijkheden:</a:t>
            </a:r>
          </a:p>
          <a:p>
            <a:pPr>
              <a:spcAft>
                <a:spcPts val="600"/>
              </a:spcAft>
            </a:pPr>
            <a:r>
              <a:rPr lang="nl-BE" sz="2000" dirty="0"/>
              <a:t>1.5	</a:t>
            </a:r>
            <a:r>
              <a:rPr lang="nl-B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Worden interne audits gehouden?</a:t>
            </a:r>
            <a:endParaRPr lang="nl-BE" sz="2000" dirty="0"/>
          </a:p>
          <a:p>
            <a:pPr>
              <a:spcAft>
                <a:spcPts val="600"/>
              </a:spcAft>
            </a:pPr>
            <a:r>
              <a:rPr lang="nl-BE" sz="2000" dirty="0"/>
              <a:t>1.6	</a:t>
            </a:r>
            <a:r>
              <a:rPr lang="nl-NL" sz="2000" dirty="0"/>
              <a:t>Vindt beoordeling door de directie plaats betreffende het voldoen aan de VCA-eisen?</a:t>
            </a:r>
          </a:p>
          <a:p>
            <a:pPr>
              <a:spcAft>
                <a:spcPts val="600"/>
              </a:spcAft>
            </a:pPr>
            <a:r>
              <a:rPr lang="nl-NL" sz="2000" dirty="0"/>
              <a:t>2.1	Heeft het bedrijf een actuele VGM-risico-inventarisatie en -evaluatie?</a:t>
            </a:r>
          </a:p>
          <a:p>
            <a:pPr>
              <a:spcAft>
                <a:spcPts val="600"/>
              </a:spcAft>
            </a:pPr>
            <a:r>
              <a:rPr lang="nl-NL" sz="2000" dirty="0"/>
              <a:t>3.5	Bestaat er een bedrijfseigen VGM-voorlichting en -instructie?</a:t>
            </a:r>
          </a:p>
          <a:p>
            <a:pPr>
              <a:spcAft>
                <a:spcPts val="600"/>
              </a:spcAft>
            </a:pPr>
            <a:r>
              <a:rPr lang="nl-NL" sz="2000" dirty="0"/>
              <a:t>4.1	Is er VGM-overleg binnen het bedrijf?</a:t>
            </a:r>
          </a:p>
          <a:p>
            <a:pPr>
              <a:spcAft>
                <a:spcPts val="600"/>
              </a:spcAft>
            </a:pPr>
            <a:r>
              <a:rPr lang="nl-NL" sz="2000" dirty="0"/>
              <a:t>8.4	Voert het bedrijf een beleid om aangepast werk te bieden?</a:t>
            </a:r>
          </a:p>
          <a:p>
            <a:pPr>
              <a:spcAft>
                <a:spcPts val="600"/>
              </a:spcAft>
            </a:pPr>
            <a:r>
              <a:rPr lang="nl-NL" sz="2000" dirty="0"/>
              <a:t>10.1	Wordt bij onderaanneming zeker gesteld dat op de werkvloer aan alle van toepassing </a:t>
            </a:r>
            <a:br>
              <a:rPr lang="nl-NL" sz="2000" dirty="0"/>
            </a:br>
            <a:r>
              <a:rPr lang="nl-NL" sz="2000" dirty="0"/>
              <a:t>	zijnde VCA-eisen wordt voldaan?</a:t>
            </a:r>
          </a:p>
          <a:p>
            <a:pPr>
              <a:spcAft>
                <a:spcPts val="600"/>
              </a:spcAft>
            </a:pPr>
            <a:r>
              <a:rPr lang="nl-NL" sz="2000" dirty="0"/>
              <a:t>MD22	Voldoen aan wet- en regelgeving.</a:t>
            </a:r>
            <a:r>
              <a:rPr lang="nl-BE" sz="2000" dirty="0"/>
              <a:t>	</a:t>
            </a:r>
          </a:p>
        </p:txBody>
      </p:sp>
      <p:pic>
        <p:nvPicPr>
          <p:cNvPr id="5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EC3E8D7F-7F52-4067-74E6-D63643D3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240" y="3215039"/>
            <a:ext cx="3116552" cy="24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8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8F3A-ED50-CF8F-AE79-364CA745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Conclusie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C866-1369-BBDB-2695-7D7A1A53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08324"/>
          </a:xfrm>
        </p:spPr>
        <p:txBody>
          <a:bodyPr/>
          <a:lstStyle/>
          <a:p>
            <a:r>
              <a:rPr lang="nl-BE" dirty="0"/>
              <a:t>De VCA-vragenlijst is het sluitstuk van de conformiteitsbeoordeling van het zorgsysteem van het bedrijf. </a:t>
            </a:r>
          </a:p>
          <a:p>
            <a:r>
              <a:rPr lang="nl-BE" dirty="0"/>
              <a:t>Om te voldoen aan alle vragen/eisen dient het bedrijf een zorgsysteem op te zetten dat alle verbanden tussen de vragen/eisen bevat.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560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Rollenspel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4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2186-4FE0-ABE6-AB99-87013DB2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A2DDD-F861-8135-C86F-4262041B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016210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4.2</a:t>
            </a:r>
          </a:p>
          <a:p>
            <a:r>
              <a:rPr lang="nl-BE" sz="2000" b="1" dirty="0"/>
              <a:t>Rollenspel:</a:t>
            </a:r>
          </a:p>
          <a:p>
            <a:r>
              <a:rPr lang="nl-BE" sz="2000" dirty="0"/>
              <a:t>Herken je de situatie wanneer je als auditor al zoveel mensen bevraagd hebt, de inspiratie tekortschiet en je jezelf afvraagt “Wat kan ik nu nog vragen”?</a:t>
            </a:r>
          </a:p>
          <a:p>
            <a:r>
              <a:rPr lang="nl-BE" sz="2000" dirty="0"/>
              <a:t>Wel in dit rollenspel hebben we hetzelfde voor. De auditor kan niet direct een volgende vraag bedenken. Hij heeft hulp nodig van het publiek…</a:t>
            </a:r>
          </a:p>
          <a:p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22641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FEA6-4897-14E2-B46C-610F3AC8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Optimalisatie van het auditproces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C7E1-C4B6-72BA-ACF0-A5ADD81F3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477328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Wat zijn de gelinkte vragen?</a:t>
            </a:r>
          </a:p>
          <a:p>
            <a:r>
              <a:rPr lang="nl-B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Mentimeter</a:t>
            </a:r>
            <a:r>
              <a:rPr lang="nl-B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nl-B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Ieder geeft het nummer van de vraag dat kan gelinkt worden aan 4.2.</a:t>
            </a:r>
          </a:p>
        </p:txBody>
      </p:sp>
    </p:spTree>
    <p:extLst>
      <p:ext uri="{BB962C8B-B14F-4D97-AF65-F5344CB8AC3E}">
        <p14:creationId xmlns:p14="http://schemas.microsoft.com/office/powerpoint/2010/main" val="36648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908215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1.1</a:t>
            </a:r>
          </a:p>
          <a:p>
            <a:r>
              <a:rPr lang="nl-BE" dirty="0"/>
              <a:t>Heeft het bedrijf een VGM-beleidsverklaring? </a:t>
            </a:r>
          </a:p>
          <a:p>
            <a:r>
              <a:rPr lang="nl-BE" sz="2000" dirty="0"/>
              <a:t>Stuurt het beleid van de onderneming naar bewustwording voor veiligheid, gezondheid en milieu en wordt dit gedragen door de directie?	</a:t>
            </a:r>
          </a:p>
        </p:txBody>
      </p:sp>
      <p:pic>
        <p:nvPicPr>
          <p:cNvPr id="9218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0F913C1E-36C8-AEF8-3731-639C4F84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09" y="248418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7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3910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1.2</a:t>
            </a:r>
          </a:p>
          <a:p>
            <a:r>
              <a:rPr lang="nl-NL" dirty="0"/>
              <a:t>Is er een veiligheids- en gezondheidsfunctionaris aangesteld binnen het bedrijf?</a:t>
            </a:r>
          </a:p>
          <a:p>
            <a:r>
              <a:rPr lang="nl-BE" sz="2000" dirty="0"/>
              <a:t>Is de VGM-functionaris actief betrokken bij het ontwerp van het gedragsprogramma, de implementatie en de evaluatie?	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C9808DE9-AE6E-EDC4-6B3B-42819E64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97" y="381514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4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>
            <a:extLst>
              <a:ext uri="{FF2B5EF4-FFF2-40B4-BE49-F238E27FC236}">
                <a16:creationId xmlns:a16="http://schemas.microsoft.com/office/drawing/2014/main" id="{B7FA26CC-BFB6-565D-7FC2-18AA5A9901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FFFF"/>
              </a:clrFrom>
              <a:clrTo>
                <a:srgbClr val="01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15" y="1828800"/>
            <a:ext cx="7758485" cy="440293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EE005-F526-F693-03D8-CAF8565A3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420000" cy="3811588"/>
          </a:xfrm>
        </p:spPr>
        <p:txBody>
          <a:bodyPr wrap="square">
            <a:normAutofit/>
          </a:bodyPr>
          <a:lstStyle/>
          <a:p>
            <a:r>
              <a:rPr lang="nl-BE" dirty="0"/>
              <a:t>Zowel de VCA organisatie als de VCA systematiek is een beest met vele armen (lees Octopus).</a:t>
            </a:r>
          </a:p>
          <a:p>
            <a:r>
              <a:rPr lang="nl-BE" dirty="0"/>
              <a:t>Zo is er interactie tussen alle: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VCA werkgroepen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Bestuursvormen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Instellingen</a:t>
            </a:r>
          </a:p>
        </p:txBody>
      </p:sp>
    </p:spTree>
    <p:extLst>
      <p:ext uri="{BB962C8B-B14F-4D97-AF65-F5344CB8AC3E}">
        <p14:creationId xmlns:p14="http://schemas.microsoft.com/office/powerpoint/2010/main" val="4772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69880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1.3</a:t>
            </a:r>
          </a:p>
          <a:p>
            <a:r>
              <a:rPr lang="nl-NL" dirty="0"/>
              <a:t>Bestaat er een VGM-structuur in de -organisatie?</a:t>
            </a:r>
          </a:p>
          <a:p>
            <a:r>
              <a:rPr lang="nl-BE" sz="2000" dirty="0"/>
              <a:t>Zijn de leidinggevende betrokken in het gedragsprogramma, de implementatie en de evaluatie? </a:t>
            </a:r>
          </a:p>
          <a:p>
            <a:r>
              <a:rPr lang="nl-BE" sz="2000" dirty="0"/>
              <a:t>Is dit opgenomen in hun functieomschrijving?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B62EEC1A-D9A0-C603-CFDE-479CB43C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09" y="248418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5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3910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1.4</a:t>
            </a:r>
          </a:p>
          <a:p>
            <a:r>
              <a:rPr lang="nl-NL" dirty="0"/>
              <a:t>Worden leidinggevenden beoordeeld op veiligheid, gezondheid en milieu?</a:t>
            </a:r>
          </a:p>
          <a:p>
            <a:r>
              <a:rPr lang="nl-BE" sz="2000" dirty="0"/>
              <a:t>Is bij de evaluatie van de leidinggevende de inbreng bij het gedragsprogramma, de implementatie en de evaluatie opgenomen?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CFC08B1C-28AD-04BC-4D23-B90C300A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77" y="375418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3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908215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1.5</a:t>
            </a:r>
          </a:p>
          <a:p>
            <a:r>
              <a:rPr lang="nl-BE" dirty="0"/>
              <a:t>Worden interne audits gehouden?</a:t>
            </a:r>
          </a:p>
          <a:p>
            <a:r>
              <a:rPr lang="nl-BE" sz="2000" dirty="0"/>
              <a:t>Werd het gedragsprogramma, de implementatie en de evaluatie grondig onderworpen aan een interne audit?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0631EAFC-67A2-8987-4D34-7162C725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69" y="356114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4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339650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1.6</a:t>
            </a:r>
          </a:p>
          <a:p>
            <a:r>
              <a:rPr lang="nl-NL" dirty="0"/>
              <a:t>Vindt beoordeling door de directie plaats betreffende het voldoen aan de VCA-eisen?</a:t>
            </a:r>
          </a:p>
          <a:p>
            <a:r>
              <a:rPr lang="nl-BE" sz="2000" dirty="0"/>
              <a:t>Is het gedragsprogramma, de implementatie en de evaluatie door de directie beoordeeld tijdens de directiebeoordeling?</a:t>
            </a:r>
          </a:p>
          <a:p>
            <a:r>
              <a:rPr lang="nl-BE" sz="2000" dirty="0"/>
              <a:t>Werd het gedragsprogramma of de implementatie bijgestuurd naar aanleiding van de directiebeoordeling?</a:t>
            </a:r>
          </a:p>
          <a:p>
            <a:r>
              <a:rPr lang="nl-BE" sz="2000" dirty="0"/>
              <a:t>Werden de KPI’s met betrekking tot het gedragsprogramma, de implementatie en de evaluatie bijgestuurd naar aanleiding van de directiebeoordeling?</a:t>
            </a:r>
          </a:p>
          <a:p>
            <a:endParaRPr lang="nl-BE" sz="2000" dirty="0"/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9A3B046E-4206-7DFC-15DA-D9FA2FFD4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09" y="-432392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1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3910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2.1</a:t>
            </a:r>
          </a:p>
          <a:p>
            <a:r>
              <a:rPr lang="nl-NL" dirty="0"/>
              <a:t>Heeft het bedrijf een actuele VGM-risico-inventarisatie en -evaluatie?</a:t>
            </a:r>
          </a:p>
          <a:p>
            <a:r>
              <a:rPr lang="nl-BE" sz="2000" dirty="0"/>
              <a:t>Is een gedragsprogramma als preventiemaatregel beschreven in de RI&amp;E om verzuim te voorkomen?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EC5BCA7F-0C5E-2A88-2E35-9141DFE6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29" y="371354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0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600438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2.2</a:t>
            </a:r>
          </a:p>
          <a:p>
            <a:r>
              <a:rPr lang="nl-BE" dirty="0"/>
              <a:t>Vinden taakrisico-analyses (TRA’s) plaats?</a:t>
            </a:r>
          </a:p>
          <a:p>
            <a:r>
              <a:rPr lang="nl-BE" sz="2000" dirty="0"/>
              <a:t>Heeft de taakrisico-analyse invloed op VGM-gedrag?</a:t>
            </a:r>
          </a:p>
        </p:txBody>
      </p:sp>
    </p:spTree>
    <p:extLst>
      <p:ext uri="{BB962C8B-B14F-4D97-AF65-F5344CB8AC3E}">
        <p14:creationId xmlns:p14="http://schemas.microsoft.com/office/powerpoint/2010/main" val="16036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031325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2.3</a:t>
            </a:r>
          </a:p>
          <a:p>
            <a:r>
              <a:rPr lang="nl-NL" dirty="0"/>
              <a:t>Worden Laatste Minuut Risico Analyses (</a:t>
            </a:r>
            <a:r>
              <a:rPr lang="nl-NL" dirty="0" err="1"/>
              <a:t>LMRA’s</a:t>
            </a:r>
            <a:r>
              <a:rPr lang="nl-NL" dirty="0"/>
              <a:t>) uitgevoerd vóór aanvang van de werkzaamheden?</a:t>
            </a:r>
          </a:p>
          <a:p>
            <a:r>
              <a:rPr lang="nl-BE" sz="2000" dirty="0"/>
              <a:t>Is LMRA een motivatie voor VGM-gedrag?</a:t>
            </a:r>
          </a:p>
        </p:txBody>
      </p:sp>
    </p:spTree>
    <p:extLst>
      <p:ext uri="{BB962C8B-B14F-4D97-AF65-F5344CB8AC3E}">
        <p14:creationId xmlns:p14="http://schemas.microsoft.com/office/powerpoint/2010/main" val="395175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3910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3.1</a:t>
            </a:r>
          </a:p>
          <a:p>
            <a:r>
              <a:rPr lang="nl-NL" dirty="0"/>
              <a:t>Beschikken alle medewerkers over vakopleiding en ervaring gerelateerd aan de door hen uit te voeren werkzaamheden?</a:t>
            </a:r>
          </a:p>
          <a:p>
            <a:r>
              <a:rPr lang="nl-BE" sz="2000" dirty="0"/>
              <a:t>Ondersteunt opleiding het VGM-beleid en beïnvloed dit het bewustzijn binnen de organisatie? Zijn de medewerkers bewust bekwaam?</a:t>
            </a:r>
          </a:p>
        </p:txBody>
      </p:sp>
    </p:spTree>
    <p:extLst>
      <p:ext uri="{BB962C8B-B14F-4D97-AF65-F5344CB8AC3E}">
        <p14:creationId xmlns:p14="http://schemas.microsoft.com/office/powerpoint/2010/main" val="209299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3910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3.2</a:t>
            </a:r>
          </a:p>
          <a:p>
            <a:r>
              <a:rPr lang="nl-NL" dirty="0"/>
              <a:t>Hebben alle operationele medewerkers een diploma Basisveiligheid VCA (B-VCA)?</a:t>
            </a:r>
          </a:p>
          <a:p>
            <a:r>
              <a:rPr lang="nl-BE" sz="2000" dirty="0"/>
              <a:t>Is VGM-kennis een essentieel onderdeel voor een veilige gedrag en bewustzijn (</a:t>
            </a:r>
            <a:r>
              <a:rPr lang="nl-BE" sz="2000" dirty="0" err="1"/>
              <a:t>veiligheids-cultuur</a:t>
            </a:r>
            <a:r>
              <a:rPr lang="nl-BE" sz="200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07702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3910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3.3</a:t>
            </a:r>
          </a:p>
          <a:p>
            <a:r>
              <a:rPr lang="nl-NL" dirty="0"/>
              <a:t>Hebben alle operationeel leidinggevenden een diploma Veiligheid voor Operationeel Leidinggevenden VCA (VOL-VCA)?</a:t>
            </a:r>
          </a:p>
          <a:p>
            <a:r>
              <a:rPr lang="nl-BE" sz="2000" dirty="0"/>
              <a:t>Is VGM-kennis een essentieel onderdeel voor een veilige gedrag en bewustzijn (</a:t>
            </a:r>
            <a:r>
              <a:rPr lang="nl-BE" sz="2000" dirty="0" err="1"/>
              <a:t>veiligheids-cultuur</a:t>
            </a:r>
            <a:r>
              <a:rPr lang="nl-BE" sz="200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27393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05F1-1264-BB29-0887-465B5483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Programma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B7AE-6705-1D05-AEA3-47A9C311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493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/>
              <a:t>Vraag en antwoord</a:t>
            </a:r>
            <a:endParaRPr lang="en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Optimalisatie van het auditproces</a:t>
            </a:r>
            <a:br>
              <a:rPr lang="nl-BE" dirty="0"/>
            </a:br>
            <a:r>
              <a:rPr lang="nl-BE" i="1" dirty="0"/>
              <a:t>VCA checklist anders bekeken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Rollenspel</a:t>
            </a:r>
            <a:br>
              <a:rPr lang="nl-BE" dirty="0"/>
            </a:br>
            <a:r>
              <a:rPr lang="nl-BE" i="1" dirty="0"/>
              <a:t>Oefening op interactie op de VCA vragen/eisen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Advocaat van de duivel</a:t>
            </a:r>
            <a:br>
              <a:rPr lang="nl-BE" dirty="0"/>
            </a:br>
            <a:r>
              <a:rPr lang="nl-BE" i="1" dirty="0"/>
              <a:t>Stelling vraag 1.3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Trefwoorden per VCA vraag/eis</a:t>
            </a:r>
            <a:br>
              <a:rPr lang="nl-BE" dirty="0"/>
            </a:br>
            <a:r>
              <a:rPr lang="nl-BE" i="1" dirty="0"/>
              <a:t>Voorbeeld van trefwoorden voor een VCA vraag/eis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231654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3.4</a:t>
            </a:r>
          </a:p>
          <a:p>
            <a:r>
              <a:rPr lang="nl-NL" dirty="0"/>
              <a:t>Hebben alle medewerkers specifieke kennis en kunde gerelateerd aan door hen binnen het bedrijf uit te voeren specifieke risicovolle taken en werkzaamheden in een risicovolle omgeving?</a:t>
            </a:r>
          </a:p>
          <a:p>
            <a:r>
              <a:rPr lang="nl-BE" sz="2000" dirty="0"/>
              <a:t>Van alle personen die deze opleidingen gevolgd hebben, wie is de meest geschikte om een specifieke job uit te voeren omwille van randvereisten?</a:t>
            </a:r>
          </a:p>
          <a:p>
            <a:r>
              <a:rPr lang="nl-BE" sz="2000" dirty="0"/>
              <a:t>Wat zijn de gevolgen die je met de deze opleidingen kan uitsluiten?</a:t>
            </a:r>
          </a:p>
        </p:txBody>
      </p:sp>
    </p:spTree>
    <p:extLst>
      <p:ext uri="{BB962C8B-B14F-4D97-AF65-F5344CB8AC3E}">
        <p14:creationId xmlns:p14="http://schemas.microsoft.com/office/powerpoint/2010/main" val="142722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600438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3.5</a:t>
            </a:r>
          </a:p>
          <a:p>
            <a:r>
              <a:rPr lang="nl-NL" dirty="0"/>
              <a:t>Bestaat er een bedrijfseigen VGM-voorlichting en -instructie?</a:t>
            </a:r>
          </a:p>
          <a:p>
            <a:r>
              <a:rPr lang="nl-BE" sz="2000" dirty="0"/>
              <a:t>Zijn er instructies en toelichtingen met betrekking tot gedragsverbetering?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7A1E699C-F388-7684-0953-24F5DE5E8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09" y="248418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5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739759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3.6</a:t>
            </a:r>
          </a:p>
          <a:p>
            <a:r>
              <a:rPr lang="nl-NL" dirty="0"/>
              <a:t>Worden de eigen en tijdelijke medewerkers en medewerkers van onderaannemers geïnstrueerd over de interne regels en procedures bij opdrachtgevers en de inhoud van een VGM-projectplan?</a:t>
            </a:r>
          </a:p>
          <a:p>
            <a:r>
              <a:rPr lang="nl-BE" sz="2000" dirty="0"/>
              <a:t>Zijn er instructies en toelichtingen met betrekking tot gedragsverbetering?</a:t>
            </a:r>
          </a:p>
          <a:p>
            <a:r>
              <a:rPr lang="nl-BE" sz="2000" dirty="0"/>
              <a:t>Bevat het VGM-plan elementen die sturen naar goed veiligheidsgedrag?</a:t>
            </a:r>
            <a:br>
              <a:rPr lang="nl-BE" sz="2000" dirty="0"/>
            </a:br>
            <a:r>
              <a:rPr lang="nl-BE" sz="2000" dirty="0"/>
              <a:t>(bijvoorbeeld: STOP reflex, melden van gevaarlijke situaties en handelingen, medewerkers aanspreken op onveilige situaties en handelingen, …)</a:t>
            </a:r>
          </a:p>
          <a:p>
            <a:r>
              <a:rPr lang="nl-BE" sz="2000" dirty="0"/>
              <a:t>Zijn de medewerkers bewust van de specifieke risico’s van de klant, passen onze medewerkers in de cultuur van de klant?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D09A3815-1352-C924-40BC-4D9815E6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29" y="-55365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8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569660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3.7</a:t>
            </a:r>
          </a:p>
          <a:p>
            <a:r>
              <a:rPr lang="nl-BE" dirty="0"/>
              <a:t>Vindt communicatie over VGM-zaken plaats zonder taalbelemmeringen?</a:t>
            </a:r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63436F6-4CF9-7C56-223E-0B514AC1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3380315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1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600438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4.1</a:t>
            </a:r>
          </a:p>
          <a:p>
            <a:r>
              <a:rPr lang="nl-NL" dirty="0"/>
              <a:t>Is er VGM-overleg binnen het bedrijf?</a:t>
            </a:r>
          </a:p>
          <a:p>
            <a:r>
              <a:rPr lang="nl-BE" sz="2000" dirty="0"/>
              <a:t>Zijn er instructies en toelichtingen met betrekking tot gedragsverbetering?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3D5C42A1-2C5C-D637-0296-B89C2B22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09" y="248418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7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26243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4.2</a:t>
            </a:r>
          </a:p>
          <a:p>
            <a:r>
              <a:rPr lang="nl-NL" dirty="0"/>
              <a:t>Heeft het bedrijf een programma voor het beïnvloeden van het VGM-bewustzijn en VGM-gedrag?</a:t>
            </a:r>
          </a:p>
          <a:p>
            <a:r>
              <a:rPr lang="nl-BE" sz="2000" dirty="0"/>
              <a:t>Is het gedragsprogramma gedefinieerd en gedragen door de organisatie?</a:t>
            </a:r>
          </a:p>
          <a:p>
            <a:r>
              <a:rPr lang="nl-BE" sz="2000" dirty="0"/>
              <a:t>Is de implementatie van het gedragsprogramma gedefinieerd?</a:t>
            </a:r>
          </a:p>
          <a:p>
            <a:r>
              <a:rPr lang="nl-BE" sz="2000" dirty="0"/>
              <a:t>Is er evaluatie van het gedragsprogramma voorzien in het programma en leidt dit tot bijsturing/verbetering van het programma of bijsturing van KPI’s van het gedragsprogramma?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5245B62F-B098-DB9D-05DD-93B50055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49" y="-432392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3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138773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5.1</a:t>
            </a:r>
          </a:p>
          <a:p>
            <a:r>
              <a:rPr lang="nl-BE" dirty="0"/>
              <a:t>Hanteert het bedrijf VGM-projectplannen?</a:t>
            </a:r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63436F6-4CF9-7C56-223E-0B514AC1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2946548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5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569660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5.2</a:t>
            </a:r>
          </a:p>
          <a:p>
            <a:r>
              <a:rPr lang="nl-NL" dirty="0"/>
              <a:t>Wordt het VGM-projectplan ter bespreking aangeboden aan de opdrachtgever?</a:t>
            </a:r>
            <a:endParaRPr lang="nl-BE" dirty="0"/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63436F6-4CF9-7C56-223E-0B514AC1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3380315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8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569660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6.1</a:t>
            </a:r>
          </a:p>
          <a:p>
            <a:r>
              <a:rPr lang="nl-NL" dirty="0"/>
              <a:t>Is het bedrijf voorbereid op effectief optreden in geval van noodsituaties?</a:t>
            </a:r>
            <a:endParaRPr lang="nl-BE" dirty="0"/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63436F6-4CF9-7C56-223E-0B514AC1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3380315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3910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6.2</a:t>
            </a:r>
          </a:p>
          <a:p>
            <a:r>
              <a:rPr lang="nl-NL" dirty="0"/>
              <a:t>Hebben de in noodsituaties verantwoordelijke medewerkers een passende opleiding ontvangen?</a:t>
            </a:r>
          </a:p>
          <a:p>
            <a:r>
              <a:rPr lang="nl-BE" sz="2000" dirty="0"/>
              <a:t>Wie is de geschikte persoon of de persoon met de juiste ingesteldheid (instelling) om deze functie op te nemen?</a:t>
            </a:r>
          </a:p>
        </p:txBody>
      </p:sp>
      <p:pic>
        <p:nvPicPr>
          <p:cNvPr id="5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A7137B41-EA8F-A81A-F9FB-B4AE58DC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29" y="3748274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4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Vraag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6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492990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7.1</a:t>
            </a:r>
          </a:p>
          <a:p>
            <a:r>
              <a:rPr lang="nl-NL" dirty="0"/>
              <a:t>Worden periodiek werkplekinspecties uitgevoerd door operationeel leidinggevenden?</a:t>
            </a:r>
          </a:p>
          <a:p>
            <a:r>
              <a:rPr lang="nl-BE" sz="2000" dirty="0"/>
              <a:t>Zijn er elementen van veiligheidsgedrag opgenomen in de werkplekinspecties?</a:t>
            </a:r>
          </a:p>
          <a:p>
            <a:r>
              <a:rPr lang="nl-BE" sz="2000" dirty="0"/>
              <a:t>Worden positieve elementen opgenomen in de werkplekinspecties? 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B6F19B22-7A01-FE4A-C5A4-D86E8E78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09" y="359162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4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3910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7.2</a:t>
            </a:r>
          </a:p>
          <a:p>
            <a:r>
              <a:rPr lang="nl-NL" dirty="0"/>
              <a:t>Vindt er een trendanalyse plaats van bij inspecties geconstateerde bevindingen (positieve en negatieve)?</a:t>
            </a:r>
          </a:p>
          <a:p>
            <a:r>
              <a:rPr lang="nl-BE" sz="2000" dirty="0"/>
              <a:t>Indien werkplekinspecties deel uitmaken van het gedragsprogramma, wat is hiervan de trending en lessen om het programma of de implementatie bij te stellen?</a:t>
            </a:r>
          </a:p>
        </p:txBody>
      </p:sp>
      <p:pic>
        <p:nvPicPr>
          <p:cNvPr id="5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19D96A67-1CF1-D9A7-AE43-3B1F7E88D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49" y="3783834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7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431435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8.1</a:t>
            </a:r>
          </a:p>
          <a:p>
            <a:r>
              <a:rPr lang="nl-NL" dirty="0"/>
              <a:t>Worden medewerkers voor specifieke functies en taken en bij tewerkstelling op specifieke werkplekken, mede op basis van geïnventariseerde risico’s (zie vraag 2.1 en 2.2) beoordeeld op medische geschiktheid?</a:t>
            </a:r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484131F-7074-8D9C-5E92-95BFB725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4242090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3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431435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8.2</a:t>
            </a:r>
          </a:p>
          <a:p>
            <a:r>
              <a:rPr lang="nl-NL" dirty="0"/>
              <a:t>Ligt voor wat betreft blootstellingrisico’s vast voor welke functies en taken en bij tewerkstelling op specifieke werkplekken medewerkers periodiek een medisch onderzoek aangeboden moeten krijgen?</a:t>
            </a:r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484131F-7074-8D9C-5E92-95BFB725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4242090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2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569660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8.3</a:t>
            </a:r>
          </a:p>
          <a:p>
            <a:r>
              <a:rPr lang="nl-NL" dirty="0"/>
              <a:t>Worden medewerkers in de gelegenheid gesteld om een gekwalificeerde medische deskundige te raadplegen?</a:t>
            </a:r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484131F-7074-8D9C-5E92-95BFB725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3380315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3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138773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8.4</a:t>
            </a:r>
          </a:p>
          <a:p>
            <a:r>
              <a:rPr lang="nl-NL" dirty="0"/>
              <a:t>Voert het bedrijf een beleid om aangepast werk te bieden?</a:t>
            </a:r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484131F-7074-8D9C-5E92-95BFB725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2949428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8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569660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9.1</a:t>
            </a:r>
          </a:p>
          <a:p>
            <a:r>
              <a:rPr lang="nl-NL" dirty="0"/>
              <a:t>Worden VGM-verantwoorde materialen, arbeidsmiddelen en PBM aangeschaft?</a:t>
            </a:r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484131F-7074-8D9C-5E92-95BFB725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3429000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138773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9.2</a:t>
            </a:r>
          </a:p>
          <a:p>
            <a:r>
              <a:rPr lang="nl-NL" dirty="0"/>
              <a:t>Worden arbeidsmiddelen en PBM periodiek gekeurd?</a:t>
            </a:r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484131F-7074-8D9C-5E92-95BFB725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2946548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9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569660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10.1</a:t>
            </a:r>
          </a:p>
          <a:p>
            <a:r>
              <a:rPr lang="nl-NL" dirty="0"/>
              <a:t>Wordt bij onderaanneming zeker gesteld dat op de werkvloer aan alle van toepassing zijnde VCA-eisen wordt voldaan?</a:t>
            </a:r>
          </a:p>
        </p:txBody>
      </p:sp>
      <p:pic>
        <p:nvPicPr>
          <p:cNvPr id="4" name="Picture 2" descr="Garfield Thinking Question Mark GIF | GIFDB.com">
            <a:extLst>
              <a:ext uri="{FF2B5EF4-FFF2-40B4-BE49-F238E27FC236}">
                <a16:creationId xmlns:a16="http://schemas.microsoft.com/office/drawing/2014/main" id="{A484131F-7074-8D9C-5E92-95BFB725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4" y="3380315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7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646878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10.2</a:t>
            </a:r>
          </a:p>
          <a:p>
            <a:r>
              <a:rPr lang="nl-NL" dirty="0"/>
              <a:t>Vindt gestructureerde beoordeling plaats van regelmatig ingeschakelde onderaannemers op basis van de VGM-prestaties?</a:t>
            </a:r>
          </a:p>
          <a:p>
            <a:r>
              <a:rPr lang="nl-NL" sz="2000" dirty="0"/>
              <a:t>Indien veiligheidsgedrag als element in de beoordeling van onderaannemers is opgenomen, dienen er beoordelingen op de werf uitgevoerd te worden, verzameld en periodiek geëvalueerd.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2A055D7E-345D-D225-4010-3A06EF89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69" y="375418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1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94BDD7DD-7943-5E4E-EF27-8A138DA9A4A0}"/>
              </a:ext>
            </a:extLst>
          </p:cNvPr>
          <p:cNvSpPr/>
          <p:nvPr/>
        </p:nvSpPr>
        <p:spPr>
          <a:xfrm rot="1944082">
            <a:off x="168930" y="3083664"/>
            <a:ext cx="8999580" cy="1518783"/>
          </a:xfrm>
          <a:prstGeom prst="rightArrow">
            <a:avLst>
              <a:gd name="adj1" fmla="val 50000"/>
              <a:gd name="adj2" fmla="val 93813"/>
            </a:avLst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3FF3C-8062-B52F-F04E-BC81085C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Process</a:t>
            </a:r>
            <a:r>
              <a:rPr lang="nl-BE" dirty="0"/>
              <a:t> van harmonisatie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E6F3-D142-A7C6-3FA5-C69F1D797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354765"/>
          </a:xfrm>
        </p:spPr>
        <p:txBody>
          <a:bodyPr/>
          <a:lstStyle/>
          <a:p>
            <a:r>
              <a:rPr lang="nl-BE" dirty="0"/>
              <a:t>Vragen</a:t>
            </a:r>
          </a:p>
          <a:p>
            <a:r>
              <a:rPr lang="nl-BE" dirty="0"/>
              <a:t>	Centrale harmonisatie</a:t>
            </a:r>
          </a:p>
          <a:p>
            <a:r>
              <a:rPr lang="nl-BE" dirty="0"/>
              <a:t>		Besluit</a:t>
            </a:r>
          </a:p>
          <a:p>
            <a:r>
              <a:rPr lang="nl-BE" dirty="0"/>
              <a:t>			Besluitenlijst</a:t>
            </a:r>
          </a:p>
          <a:p>
            <a:r>
              <a:rPr lang="nl-BE" dirty="0"/>
              <a:t>				</a:t>
            </a:r>
            <a:r>
              <a:rPr lang="nl-BE" dirty="0" err="1"/>
              <a:t>De-centrale</a:t>
            </a:r>
            <a:r>
              <a:rPr lang="nl-BE" dirty="0"/>
              <a:t> harmonisatie</a:t>
            </a:r>
          </a:p>
          <a:p>
            <a:r>
              <a:rPr lang="nl-BE" dirty="0"/>
              <a:t>					VCA-update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082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769989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10.3</a:t>
            </a:r>
          </a:p>
          <a:p>
            <a:r>
              <a:rPr lang="nl-NL" dirty="0"/>
              <a:t>Worden voor operationele werkzaamheden uitzendkrachten met de relevante VGM-kennis en -kunde via een uitzendorganisatie ingeleend?</a:t>
            </a:r>
          </a:p>
          <a:p>
            <a:r>
              <a:rPr lang="nl-NL" sz="2000" dirty="0"/>
              <a:t>Indien veiligheidsgedrag als element opgenomen is in de basis instructie van eigen medewerkers, dient dit ook opgenomen te zijn in de instructie bij het uitzendkantoor.</a:t>
            </a:r>
          </a:p>
        </p:txBody>
      </p:sp>
      <p:pic>
        <p:nvPicPr>
          <p:cNvPr id="5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016C3723-2A12-9018-7DE0-7BAC654D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49" y="374402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1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077766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11.1</a:t>
            </a:r>
          </a:p>
          <a:p>
            <a:r>
              <a:rPr lang="nl-NL" dirty="0"/>
              <a:t>Heeft het bedrijf een procedure voor het melden en registreren van ongevallen van medewerkers met en zonder verzuim/werkverlet, bijna-ongevallen en overige VGM-incidenten?</a:t>
            </a:r>
          </a:p>
          <a:p>
            <a:r>
              <a:rPr lang="nl-BE" sz="2000" dirty="0"/>
              <a:t>Is het melden van onveilige situaties en handelingen een element dat aangeeft dat de veiligheidscultuur van een bedrijf goed is en de medewerkers een goed veiligheidsgedrag vertonen?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D0C7F21D-BCD7-4A10-D552-424E4217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64" y="374402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1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Rollenspel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800767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11.2</a:t>
            </a:r>
          </a:p>
          <a:p>
            <a:r>
              <a:rPr lang="nl-NL" dirty="0"/>
              <a:t>Vindt er onderzoek plaats van ongevallen met en zonder verzuim/werkverlet, bijna-ongevallen en overige VGM-incidenten?</a:t>
            </a:r>
          </a:p>
          <a:p>
            <a:r>
              <a:rPr lang="nl-BE" sz="2000" dirty="0"/>
              <a:t>Bevat de onderzoekmethodiek van incidenten en ongevallen elementen van veiligheidsgedrag?</a:t>
            </a:r>
          </a:p>
          <a:p>
            <a:r>
              <a:rPr lang="nl-BE" sz="2000" dirty="0"/>
              <a:t>Worden lessen uit incidenten en ongevallen gebruikt om het gedragsprogramma bij te sturen?</a:t>
            </a:r>
          </a:p>
        </p:txBody>
      </p:sp>
      <p:pic>
        <p:nvPicPr>
          <p:cNvPr id="4" name="Picture 2" descr="OK Stamp Vector Texture. Rubber Cliche Imprint Stock Vector - Illustration  of rubber, approval: 171191234">
            <a:extLst>
              <a:ext uri="{FF2B5EF4-FFF2-40B4-BE49-F238E27FC236}">
                <a16:creationId xmlns:a16="http://schemas.microsoft.com/office/drawing/2014/main" id="{9AC85135-4916-093A-4CAF-753EA18A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97" y="3804985"/>
            <a:ext cx="4600143" cy="36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5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8F3A-ED50-CF8F-AE79-364CA745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Conclusie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C866-1369-BBDB-2695-7D7A1A53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308324"/>
          </a:xfrm>
        </p:spPr>
        <p:txBody>
          <a:bodyPr/>
          <a:lstStyle/>
          <a:p>
            <a:r>
              <a:rPr lang="nl-BE" dirty="0"/>
              <a:t>De VCA-vragenlijst is het sluitstuk van de conformiteitsbeoordeling van het zorgsysteem van het bedrijf. </a:t>
            </a:r>
          </a:p>
          <a:p>
            <a:r>
              <a:rPr lang="nl-BE" dirty="0"/>
              <a:t>Om te voldoen aan alle vragen/eisen dient het bedrijf een zorgsysteem op te zetten dat alle verbanden tussen de vragen/eisen bevat.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815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Advocaat van de </a:t>
            </a:r>
            <a:r>
              <a:rPr lang="en-GB" dirty="0" err="1"/>
              <a:t>duivel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9F51-D197-110D-ACA5-D3607843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Advocaat van de duivel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4911F-DD5A-3FA7-E1EB-8CD23D89B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123658"/>
          </a:xfrm>
        </p:spPr>
        <p:txBody>
          <a:bodyPr/>
          <a:lstStyle/>
          <a:p>
            <a:r>
              <a:rPr lang="nl-BE" sz="2000" dirty="0"/>
              <a:t>Stelling:</a:t>
            </a:r>
          </a:p>
          <a:p>
            <a:r>
              <a:rPr lang="nl-NL" sz="3600" dirty="0">
                <a:solidFill>
                  <a:srgbClr val="FF0000"/>
                </a:solidFill>
              </a:rPr>
              <a:t>De leidinggevende heeft geen enkele verantwoordelijkheid en het is aan de VGM-functionaris om alles te coördineren en te beslissen.</a:t>
            </a:r>
            <a:endParaRPr lang="nl-B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185A00-204F-5838-8B4E-C515563AA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57"/>
          <a:stretch/>
        </p:blipFill>
        <p:spPr>
          <a:xfrm>
            <a:off x="461554" y="0"/>
            <a:ext cx="11504023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8BEA3-0653-E265-9CB5-82B17CC64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563744"/>
            <a:ext cx="9721850" cy="5740033"/>
          </a:xfrm>
        </p:spPr>
        <p:txBody>
          <a:bodyPr/>
          <a:lstStyle/>
          <a:p>
            <a:r>
              <a:rPr lang="nl-BE" dirty="0"/>
              <a:t>1.2 Is er een VGM-functionaris aangesteld binnen het bedrijf? </a:t>
            </a:r>
          </a:p>
          <a:p>
            <a:pPr lvl="1"/>
            <a:r>
              <a:rPr lang="nl-BE" dirty="0"/>
              <a:t>Het </a:t>
            </a:r>
            <a:r>
              <a:rPr lang="nl-BE" b="1" dirty="0"/>
              <a:t>coördineren van de VGM-aspecten</a:t>
            </a:r>
            <a:r>
              <a:rPr lang="nl-BE" dirty="0"/>
              <a:t> binnen het bedrijf bij de dagelijkse gang van zaken! </a:t>
            </a:r>
          </a:p>
          <a:p>
            <a:r>
              <a:rPr lang="nl-BE" dirty="0"/>
              <a:t>1.5 Interne audits</a:t>
            </a:r>
          </a:p>
          <a:p>
            <a:pPr lvl="1"/>
            <a:r>
              <a:rPr lang="nl-BE" b="1" dirty="0"/>
              <a:t>Centrale rol </a:t>
            </a:r>
            <a:r>
              <a:rPr lang="nl-BE" dirty="0"/>
              <a:t>voor de VGM-functionaris</a:t>
            </a:r>
          </a:p>
          <a:p>
            <a:pPr marL="0" lvl="1" indent="0">
              <a:buNone/>
            </a:pPr>
            <a:r>
              <a:rPr lang="nl-BE" dirty="0"/>
              <a:t>2.1 VGM risico inventarisatie en evaluatie</a:t>
            </a:r>
          </a:p>
          <a:p>
            <a:pPr lvl="1"/>
            <a:r>
              <a:rPr lang="nl-BE" b="1" dirty="0"/>
              <a:t>Centrale rol </a:t>
            </a:r>
            <a:r>
              <a:rPr lang="nl-BE" dirty="0"/>
              <a:t>voor de VGM-functionaris</a:t>
            </a:r>
          </a:p>
          <a:p>
            <a:r>
              <a:rPr lang="nl-BE" dirty="0"/>
              <a:t>5.1 Projectplan</a:t>
            </a:r>
          </a:p>
          <a:p>
            <a:pPr lvl="1"/>
            <a:r>
              <a:rPr lang="nl-BE" b="1" dirty="0"/>
              <a:t>Centrale rol </a:t>
            </a:r>
            <a:r>
              <a:rPr lang="nl-BE" dirty="0"/>
              <a:t>voor de VGM-functionaris</a:t>
            </a:r>
          </a:p>
          <a:p>
            <a:pPr marL="0" lvl="1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26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8F3A-ED50-CF8F-AE79-364CA745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Conclusie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C866-1369-BBDB-2695-7D7A1A53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462213"/>
          </a:xfrm>
        </p:spPr>
        <p:txBody>
          <a:bodyPr/>
          <a:lstStyle/>
          <a:p>
            <a:r>
              <a:rPr lang="nl-BE" dirty="0"/>
              <a:t>De stelling is fout:</a:t>
            </a:r>
          </a:p>
          <a:p>
            <a:r>
              <a:rPr lang="nl-BE" dirty="0"/>
              <a:t>De leidinggevende heeft expliciete taken vanuit de VCA-eisen (zie volgende slides).</a:t>
            </a:r>
          </a:p>
          <a:p>
            <a:r>
              <a:rPr lang="nl-BE" dirty="0"/>
              <a:t>De directie is de eindverantwoordelijke en de VGM-functionaris is in deze functie adviserend.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051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4B3766-354B-0987-16FF-056A5BC1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470227"/>
            <a:ext cx="9721850" cy="8402300"/>
          </a:xfrm>
        </p:spPr>
        <p:txBody>
          <a:bodyPr/>
          <a:lstStyle/>
          <a:p>
            <a:r>
              <a:rPr lang="nl-BE" dirty="0"/>
              <a:t>1.1 Beleidsverklaring</a:t>
            </a:r>
          </a:p>
          <a:p>
            <a:pPr lvl="1"/>
            <a:r>
              <a:rPr lang="nl-BE" dirty="0"/>
              <a:t>De beleidsverklaring is gedateerd en ondertekend door de persoon met de hoogste functie in de organisatie</a:t>
            </a:r>
          </a:p>
          <a:p>
            <a:pPr marL="0" lvl="1" indent="0">
              <a:buNone/>
            </a:pPr>
            <a:r>
              <a:rPr lang="nl-BE" dirty="0"/>
              <a:t>1.2 VGM-functionaris</a:t>
            </a:r>
          </a:p>
          <a:p>
            <a:pPr lvl="1"/>
            <a:r>
              <a:rPr lang="nl-BE" dirty="0"/>
              <a:t>De VGM-functionaris rapporteert rechtstreeks aan de directie (= geen beslissende maar adviserende rol)</a:t>
            </a:r>
          </a:p>
          <a:p>
            <a:r>
              <a:rPr lang="nl-BE" dirty="0"/>
              <a:t>1.3 Bestaat er een VGM-structuur in de -organisatie?</a:t>
            </a:r>
          </a:p>
          <a:p>
            <a:pPr lvl="1"/>
            <a:r>
              <a:rPr lang="nl-BE" dirty="0"/>
              <a:t>Optimale uitvoering van het VGM-beleid, waarbij voor alle betrokken leidinggevenden binnen het bedrijf duidelijk is wat er van hen wordt verwacht op het gebied van VGM</a:t>
            </a:r>
          </a:p>
          <a:p>
            <a:pPr marL="0" lvl="1" indent="0">
              <a:buNone/>
            </a:pPr>
            <a:r>
              <a:rPr lang="nl-BE" dirty="0"/>
              <a:t>1.6 Directiebeoordeling</a:t>
            </a:r>
          </a:p>
          <a:p>
            <a:pPr lvl="1"/>
            <a:r>
              <a:rPr lang="nl-BE" dirty="0"/>
              <a:t>De Directie beoordeelt jaarlijks kwalitatief en kwantitatief…</a:t>
            </a:r>
          </a:p>
          <a:p>
            <a:br>
              <a:rPr lang="nl-BE" dirty="0"/>
            </a:b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535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Optimalisatie</a:t>
            </a:r>
            <a:r>
              <a:rPr lang="en-GB" dirty="0"/>
              <a:t> van het </a:t>
            </a:r>
            <a:r>
              <a:rPr lang="en-GB" dirty="0" err="1"/>
              <a:t>auditproces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34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4B3766-354B-0987-16FF-056A5BC1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387096"/>
            <a:ext cx="9721850" cy="8202245"/>
          </a:xfrm>
        </p:spPr>
        <p:txBody>
          <a:bodyPr/>
          <a:lstStyle/>
          <a:p>
            <a:pPr marL="0" lvl="1" indent="0">
              <a:buNone/>
            </a:pPr>
            <a:r>
              <a:rPr lang="nl-BE" dirty="0"/>
              <a:t>2.2 TRA</a:t>
            </a:r>
          </a:p>
          <a:p>
            <a:pPr lvl="1"/>
            <a:r>
              <a:rPr lang="nl-BE" dirty="0"/>
              <a:t>Onder verantwoordelijkheid van de lijnfunctionaris </a:t>
            </a:r>
          </a:p>
          <a:p>
            <a:r>
              <a:rPr lang="nl-BE" dirty="0"/>
              <a:t>3.1 Vakopleiding en –ervaring: niet specifiek in VCA, wel wetgeving</a:t>
            </a:r>
          </a:p>
          <a:p>
            <a:r>
              <a:rPr lang="nl-BE" dirty="0"/>
              <a:t>3.5 – 3.6 Instructies: niet specifiek in VCA, wel wetgeving</a:t>
            </a:r>
          </a:p>
          <a:p>
            <a:r>
              <a:rPr lang="nl-BE" dirty="0"/>
              <a:t>3.7 Communicatie zonder taalbelemmering: niet specifiek in VCA, wel wetgeving</a:t>
            </a:r>
          </a:p>
          <a:p>
            <a:r>
              <a:rPr lang="nl-BE" dirty="0"/>
              <a:t>4.1 Toolboxmeetings: leidingevenden &lt;-&gt; medewerkers</a:t>
            </a:r>
          </a:p>
          <a:p>
            <a:r>
              <a:rPr lang="nl-BE" dirty="0"/>
              <a:t>7.1 Werkplekinspecties</a:t>
            </a:r>
          </a:p>
          <a:p>
            <a:pPr lvl="1"/>
            <a:r>
              <a:rPr lang="nl-BE" dirty="0"/>
              <a:t>Inspecties worden tenminste eenmaal per maand per operationele werkplek uitgevoerd door operationeel leidinggevenden</a:t>
            </a:r>
          </a:p>
          <a:p>
            <a:br>
              <a:rPr lang="nl-BE" dirty="0">
                <a:solidFill>
                  <a:srgbClr val="211D1E"/>
                </a:solidFill>
                <a:effectLst/>
                <a:latin typeface="Helvetica" pitchFamily="2" charset="0"/>
              </a:rPr>
            </a:br>
            <a:endParaRPr lang="nl-BE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lvl="1"/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6217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C7A01-5AED-7EDA-6328-3D06FA392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Trefwoorden per VCA vraag/eis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695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Trefwoorden per VCA vraag/eis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785104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1.2</a:t>
            </a:r>
          </a:p>
          <a:p>
            <a:r>
              <a:rPr lang="nl-BE" sz="2000" b="1" dirty="0"/>
              <a:t>Oefening:</a:t>
            </a:r>
          </a:p>
          <a:p>
            <a:r>
              <a:rPr lang="nl-BE" sz="2000" dirty="0"/>
              <a:t>Neem het VCA handboek en noteer alle elementen op die in een onderbouwing voor deze vraag beschreven zouden moeten worden.</a:t>
            </a:r>
          </a:p>
        </p:txBody>
      </p:sp>
    </p:spTree>
    <p:extLst>
      <p:ext uri="{BB962C8B-B14F-4D97-AF65-F5344CB8AC3E}">
        <p14:creationId xmlns:p14="http://schemas.microsoft.com/office/powerpoint/2010/main" val="2361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Trefwoorden per VCA vraag/eis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1477328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10 minuten voorbereidingstijd.</a:t>
            </a:r>
          </a:p>
          <a:p>
            <a:r>
              <a:rPr lang="nl-B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Mentimeter</a:t>
            </a:r>
            <a:r>
              <a:rPr lang="nl-B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nl-B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Ieder geeft de relevante elementen?</a:t>
            </a:r>
          </a:p>
        </p:txBody>
      </p:sp>
    </p:spTree>
    <p:extLst>
      <p:ext uri="{BB962C8B-B14F-4D97-AF65-F5344CB8AC3E}">
        <p14:creationId xmlns:p14="http://schemas.microsoft.com/office/powerpoint/2010/main" val="37930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916-7157-8EF8-4EF3-02AB05DD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Optimalisatie van het auditproces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75-6736-8B1C-F0F9-B7E1070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477875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Vraag 1.2</a:t>
            </a:r>
          </a:p>
          <a:p>
            <a:r>
              <a:rPr lang="nl-BE" sz="2000" b="1" dirty="0"/>
              <a:t>Oplossing: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 </a:t>
            </a:r>
            <a:r>
              <a:rPr lang="nl-NL" sz="2000" dirty="0">
                <a:solidFill>
                  <a:srgbClr val="FF0000"/>
                </a:solidFill>
              </a:rPr>
              <a:t>naam</a:t>
            </a:r>
            <a:r>
              <a:rPr lang="nl-NL" sz="2000" dirty="0"/>
              <a:t> van de coördinator van de VGM-aspecten.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Op welke wijze is het </a:t>
            </a:r>
            <a:r>
              <a:rPr lang="nl-NL" sz="2000" dirty="0">
                <a:solidFill>
                  <a:srgbClr val="FF0000"/>
                </a:solidFill>
              </a:rPr>
              <a:t>dagelijks VGM-beheer </a:t>
            </a:r>
            <a:r>
              <a:rPr lang="nl-NL" sz="2000" dirty="0"/>
              <a:t>georganiseerd.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 </a:t>
            </a:r>
            <a:r>
              <a:rPr lang="nl-NL" sz="2000" dirty="0">
                <a:solidFill>
                  <a:srgbClr val="FF0000"/>
                </a:solidFill>
              </a:rPr>
              <a:t>diploma/certificaatgegevens </a:t>
            </a:r>
            <a:r>
              <a:rPr lang="nl-NL" sz="2000" dirty="0"/>
              <a:t>van de VGM-functionaris.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Indien er gebruik wordt gemaakt van </a:t>
            </a:r>
            <a:r>
              <a:rPr lang="nl-NL" sz="2000" dirty="0">
                <a:solidFill>
                  <a:srgbClr val="FF0000"/>
                </a:solidFill>
              </a:rPr>
              <a:t>externe deskundigheid</a:t>
            </a:r>
            <a:r>
              <a:rPr lang="nl-NL" sz="2000" dirty="0"/>
              <a:t>, op welke wijze (vaak omschreven in een contract met de externe Deskundige) en eventuele diploma gegevens van de externe deskundige.</a:t>
            </a:r>
            <a:r>
              <a:rPr lang="nl-BE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26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8F3A-ED50-CF8F-AE79-364CA745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Verzoek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C866-1369-BBDB-2695-7D7A1A53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323987"/>
          </a:xfrm>
        </p:spPr>
        <p:txBody>
          <a:bodyPr/>
          <a:lstStyle/>
          <a:p>
            <a:r>
              <a:rPr lang="nl-BE" dirty="0"/>
              <a:t>Mogen we aan elke certificatie instelling vragen om </a:t>
            </a:r>
            <a:r>
              <a:rPr lang="nl-NL" dirty="0"/>
              <a:t>de minimale elementen voor onderbouwingen op te sommen om een overkoepelende, geconsolideerde lijst samen te stellen voor alle instellingen?</a:t>
            </a:r>
          </a:p>
          <a:p>
            <a:r>
              <a:rPr lang="nl-NL" dirty="0"/>
              <a:t>1 hoofdstuk per certificatie instelling?</a:t>
            </a:r>
          </a:p>
          <a:p>
            <a:r>
              <a:rPr lang="nl-NL" dirty="0"/>
              <a:t>We zullen deze resultaten terugkoppelen naar alle certificatie instellingen en gebruiken in de opleiding voor auditoren.</a:t>
            </a:r>
          </a:p>
        </p:txBody>
      </p:sp>
    </p:spTree>
    <p:extLst>
      <p:ext uri="{BB962C8B-B14F-4D97-AF65-F5344CB8AC3E}">
        <p14:creationId xmlns:p14="http://schemas.microsoft.com/office/powerpoint/2010/main" val="138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FEA6-4897-14E2-B46C-610F3AC8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Optimalisatie van het auditproces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C7E1-C4B6-72BA-ACF0-A5ADD81F3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555093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VCA checklist als systeembenadering</a:t>
            </a:r>
          </a:p>
          <a:p>
            <a:r>
              <a:rPr lang="nl-BE" sz="2000" dirty="0"/>
              <a:t>De VCA checklist 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Niet alleen een lijstje dat je af moet vinken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De “checklijst” beschrijft de manier van rapportering, maar niet de manier van de conformiteitsbeoordeling</a:t>
            </a:r>
          </a:p>
          <a:p>
            <a:r>
              <a:rPr lang="nl-BE" sz="2000" dirty="0"/>
              <a:t>Achter het VCA-systeem gaat meer schuil: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Een VGM zorgsysteem met interactie tussen alle vragen/eisen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Een organisatie voor het stimuleren/beheren van VGM kwalificaties</a:t>
            </a:r>
          </a:p>
          <a:p>
            <a:endParaRPr lang="nl-BE" sz="2000" dirty="0"/>
          </a:p>
          <a:p>
            <a:r>
              <a:rPr lang="nl-BE" sz="2000" dirty="0"/>
              <a:t>Lees ook de toelichtingen van de vragen!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28934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FEA6-4897-14E2-B46C-610F3AC8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Optimalisatie van het auditproces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C7E1-C4B6-72BA-ACF0-A5ADD81F3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86232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Waarom is dit belangrijk?</a:t>
            </a:r>
          </a:p>
          <a:p>
            <a:r>
              <a:rPr lang="nl-B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Mentimeter</a:t>
            </a:r>
            <a:r>
              <a:rPr lang="nl-B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binnen de in bijlage D gestelde tijd te blijven.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de relevante doelstellingen en minimumeisen af te vinken.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overtuigd te zijn van het wel of niet voldoen aan de conformiteit.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elke bedrijf aan een certificaat te helpen.</a:t>
            </a:r>
          </a:p>
        </p:txBody>
      </p:sp>
    </p:spTree>
    <p:extLst>
      <p:ext uri="{BB962C8B-B14F-4D97-AF65-F5344CB8AC3E}">
        <p14:creationId xmlns:p14="http://schemas.microsoft.com/office/powerpoint/2010/main" val="42844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F40B-958A-D51C-D723-ECF5B0FE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BE" dirty="0"/>
              <a:t>Optimalisatie van het auditproces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38F0B-E411-3767-8926-1ECD86BA4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170372"/>
          </a:xfrm>
        </p:spPr>
        <p:txBody>
          <a:bodyPr/>
          <a:lstStyle/>
          <a:p>
            <a:r>
              <a:rPr lang="nl-BE" sz="3600" b="1" dirty="0">
                <a:solidFill>
                  <a:srgbClr val="FF0000"/>
                </a:solidFill>
              </a:rPr>
              <a:t>Ultieme doel: 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000" dirty="0"/>
              <a:t>VCA-audits met voldoende diepgang:</a:t>
            </a:r>
          </a:p>
          <a:p>
            <a:pPr marL="1090350" lvl="2" indent="-514350">
              <a:buFont typeface="Arial" panose="020B0604020202020204" pitchFamily="34" charset="0"/>
              <a:buChar char="•"/>
            </a:pPr>
            <a:r>
              <a:rPr lang="nl-BE" sz="2000" dirty="0"/>
              <a:t>Invulling van de klant voldoet aan de doelstellingen én minimum eisen.</a:t>
            </a:r>
          </a:p>
          <a:p>
            <a:pPr marL="1090350" lvl="2" indent="-514350">
              <a:buFont typeface="Arial" panose="020B0604020202020204" pitchFamily="34" charset="0"/>
              <a:buChar char="•"/>
            </a:pPr>
            <a:r>
              <a:rPr lang="nl-BE" sz="2000" dirty="0"/>
              <a:t>Niet limitatief tot de teksten in de vraag/eisen.</a:t>
            </a:r>
          </a:p>
          <a:p>
            <a:pPr marL="1090350" lvl="2" indent="-514350">
              <a:buFont typeface="Arial" panose="020B0604020202020204" pitchFamily="34" charset="0"/>
              <a:buChar char="•"/>
            </a:pPr>
            <a:r>
              <a:rPr lang="nl-BE" sz="2000" dirty="0"/>
              <a:t>Houd rekening met elementen uit andere vragen/eisen die er verband mee houden.</a:t>
            </a:r>
          </a:p>
          <a:p>
            <a:pPr marL="1090350" lvl="2" indent="-514350">
              <a:buFont typeface="Arial" panose="020B0604020202020204" pitchFamily="34" charset="0"/>
              <a:buChar char="•"/>
            </a:pPr>
            <a:r>
              <a:rPr lang="nl-BE" sz="2000" dirty="0"/>
              <a:t>Bevat conclusie naar conformiteit.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000" dirty="0"/>
              <a:t>Consistentie van auditresultaten onafhankelijk van: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sz="2000" dirty="0"/>
              <a:t>Certificatie instelling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sz="2000" dirty="0"/>
              <a:t>Auditor 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18801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Kantoorthema">
  <a:themeElements>
    <a:clrScheme name="SSVV kleuren">
      <a:dk1>
        <a:sysClr val="windowText" lastClr="000000"/>
      </a:dk1>
      <a:lt1>
        <a:sysClr val="window" lastClr="FFFFFF"/>
      </a:lt1>
      <a:dk2>
        <a:srgbClr val="00454F"/>
      </a:dk2>
      <a:lt2>
        <a:srgbClr val="E7E6E6"/>
      </a:lt2>
      <a:accent1>
        <a:srgbClr val="00AEC3"/>
      </a:accent1>
      <a:accent2>
        <a:srgbClr val="F06600"/>
      </a:accent2>
      <a:accent3>
        <a:srgbClr val="3FA535"/>
      </a:accent3>
      <a:accent4>
        <a:srgbClr val="85F0FF"/>
      </a:accent4>
      <a:accent5>
        <a:srgbClr val="FFCAA3"/>
      </a:accent5>
      <a:accent6>
        <a:srgbClr val="ADE3A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VV Powerpoint template_v7" id="{2E678F32-59A8-154E-B316-8F75643783C6}" vid="{C7F95EBF-B4F7-E047-A01A-41C64928820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3897EC7-8255-0142-BE6E-36ABF979CD56}">
  <we:reference id="wa104380510" version="1.0.0.3" store="nl-NL" storeType="OMEX"/>
  <we:alternateReferences>
    <we:reference id="WA104380510" version="1.0.0.3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7edc9b-a8f5-40b8-ad9c-9125e8720177" xsi:nil="true"/>
    <lcf76f155ced4ddcb4097134ff3c332f xmlns="f7f33cb5-f3a0-42ab-bc95-435712786b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221E1EDDC6F442990459F0635E0672" ma:contentTypeVersion="16" ma:contentTypeDescription="Een nieuw document maken." ma:contentTypeScope="" ma:versionID="36c2317c840e7d8a7a7ceca549e99cd5">
  <xsd:schema xmlns:xsd="http://www.w3.org/2001/XMLSchema" xmlns:xs="http://www.w3.org/2001/XMLSchema" xmlns:p="http://schemas.microsoft.com/office/2006/metadata/properties" xmlns:ns2="f7f33cb5-f3a0-42ab-bc95-435712786bc6" xmlns:ns3="917edc9b-a8f5-40b8-ad9c-9125e8720177" targetNamespace="http://schemas.microsoft.com/office/2006/metadata/properties" ma:root="true" ma:fieldsID="f5b27640a15e1ae70624f038cd9d75b2" ns2:_="" ns3:_="">
    <xsd:import namespace="f7f33cb5-f3a0-42ab-bc95-435712786bc6"/>
    <xsd:import namespace="917edc9b-a8f5-40b8-ad9c-9125e8720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33cb5-f3a0-42ab-bc95-435712786b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bd24274-df7d-4360-a95c-e4f129e742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edc9b-a8f5-40b8-ad9c-9125e872017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cc5913-dfce-47b8-bce4-0146de6dd417}" ma:internalName="TaxCatchAll" ma:showField="CatchAllData" ma:web="917edc9b-a8f5-40b8-ad9c-9125e87201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967FE6-C271-4F1A-B467-35A0CAF1E667}">
  <ds:schemaRefs>
    <ds:schemaRef ds:uri="f7f33cb5-f3a0-42ab-bc95-435712786bc6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917edc9b-a8f5-40b8-ad9c-9125e8720177"/>
  </ds:schemaRefs>
</ds:datastoreItem>
</file>

<file path=customXml/itemProps2.xml><?xml version="1.0" encoding="utf-8"?>
<ds:datastoreItem xmlns:ds="http://schemas.openxmlformats.org/officeDocument/2006/customXml" ds:itemID="{D2150DB3-8E05-4DBC-83AB-5D108304A7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8F23A8-D633-4FA2-A16F-5517CC484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33cb5-f3a0-42ab-bc95-435712786bc6"/>
    <ds:schemaRef ds:uri="917edc9b-a8f5-40b8-ad9c-9125e8720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2298</Words>
  <Application>Microsoft Office PowerPoint</Application>
  <PresentationFormat>Breedbeeld</PresentationFormat>
  <Paragraphs>292</Paragraphs>
  <Slides>65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65</vt:i4>
      </vt:variant>
    </vt:vector>
  </HeadingPairs>
  <TitlesOfParts>
    <vt:vector size="70" baseType="lpstr">
      <vt:lpstr>Arial</vt:lpstr>
      <vt:lpstr>Calibri</vt:lpstr>
      <vt:lpstr>Helvetica</vt:lpstr>
      <vt:lpstr>Times New Roman</vt:lpstr>
      <vt:lpstr>1_Kantoorthema</vt:lpstr>
      <vt:lpstr>Centrale harmonisatie </vt:lpstr>
      <vt:lpstr>PowerPoint-presentatie</vt:lpstr>
      <vt:lpstr>Programma</vt:lpstr>
      <vt:lpstr>Vraag en antwoord</vt:lpstr>
      <vt:lpstr>Process van harmonisatie</vt:lpstr>
      <vt:lpstr>Optimalisatie van het auditproces</vt:lpstr>
      <vt:lpstr>Optimalisatie van het auditproces</vt:lpstr>
      <vt:lpstr>Optimalisatie van het auditproces</vt:lpstr>
      <vt:lpstr>Optimalisatie van het auditproces</vt:lpstr>
      <vt:lpstr>Optimalisatie van het auditproces</vt:lpstr>
      <vt:lpstr>Optimalisatie van het auditproces</vt:lpstr>
      <vt:lpstr>Optimalisatie van het auditproces</vt:lpstr>
      <vt:lpstr>Optimalisatie van het auditproces</vt:lpstr>
      <vt:lpstr>Conclusie</vt:lpstr>
      <vt:lpstr>Rollenspel</vt:lpstr>
      <vt:lpstr>Rollenspel</vt:lpstr>
      <vt:lpstr>Optimalisatie van het auditproces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Rollenspel</vt:lpstr>
      <vt:lpstr>Conclusie</vt:lpstr>
      <vt:lpstr>Advocaat van de duivel</vt:lpstr>
      <vt:lpstr>Advocaat van de duivel</vt:lpstr>
      <vt:lpstr>PowerPoint-presentatie</vt:lpstr>
      <vt:lpstr>PowerPoint-presentatie</vt:lpstr>
      <vt:lpstr>Conclusie</vt:lpstr>
      <vt:lpstr>PowerPoint-presentatie</vt:lpstr>
      <vt:lpstr>PowerPoint-presentatie</vt:lpstr>
      <vt:lpstr>Trefwoorden per VCA vraag/eis</vt:lpstr>
      <vt:lpstr>Trefwoorden per VCA vraag/eis</vt:lpstr>
      <vt:lpstr>Trefwoorden per VCA vraag/eis</vt:lpstr>
      <vt:lpstr>Optimalisatie van het auditproces</vt:lpstr>
      <vt:lpstr>Verzoek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Rapportage beoordelen</dc:title>
  <dc:creator>Microsoft Office-gebruiker</dc:creator>
  <cp:lastModifiedBy>Alfons Buijs</cp:lastModifiedBy>
  <cp:revision>57</cp:revision>
  <dcterms:created xsi:type="dcterms:W3CDTF">2021-09-05T09:44:58Z</dcterms:created>
  <dcterms:modified xsi:type="dcterms:W3CDTF">2023-06-22T09:08:16Z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0x0101007F221E1EDDC6F442990459F0635E0672</vt:lpwstr>
  </property>
  <property fmtid="{D5CDD505-2E9C-101B-9397-08002B2CF9AE}" pid="3" name="MediaServiceImageTags">
    <vt:lpwstr/>
  </property>
</Properties>
</file>