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3"/>
  </p:notesMasterIdLst>
  <p:sldIdLst>
    <p:sldId id="308" r:id="rId5"/>
    <p:sldId id="321" r:id="rId6"/>
    <p:sldId id="335" r:id="rId7"/>
    <p:sldId id="343" r:id="rId8"/>
    <p:sldId id="344" r:id="rId9"/>
    <p:sldId id="336" r:id="rId10"/>
    <p:sldId id="346" r:id="rId11"/>
    <p:sldId id="347" r:id="rId12"/>
    <p:sldId id="348" r:id="rId13"/>
    <p:sldId id="349" r:id="rId14"/>
    <p:sldId id="329" r:id="rId15"/>
    <p:sldId id="350" r:id="rId16"/>
    <p:sldId id="351" r:id="rId17"/>
    <p:sldId id="326" r:id="rId18"/>
    <p:sldId id="330" r:id="rId19"/>
    <p:sldId id="323" r:id="rId20"/>
    <p:sldId id="345" r:id="rId21"/>
    <p:sldId id="340"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ck van Zwienen" initials="CvZ" lastIdx="15" clrIdx="0">
    <p:extLst>
      <p:ext uri="{19B8F6BF-5375-455C-9EA6-DF929625EA0E}">
        <p15:presenceInfo xmlns:p15="http://schemas.microsoft.com/office/powerpoint/2012/main" userId="S-1-5-21-1939943624-532656400-3915469861-1176" providerId="AD"/>
      </p:ext>
    </p:extLst>
  </p:cmAuthor>
  <p:cmAuthor id="2" name="Bram Riedijk" initials="BR" lastIdx="4" clrIdx="1">
    <p:extLst>
      <p:ext uri="{19B8F6BF-5375-455C-9EA6-DF929625EA0E}">
        <p15:presenceInfo xmlns:p15="http://schemas.microsoft.com/office/powerpoint/2012/main" userId="0084222fc04ffc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6357" autoAdjust="0"/>
  </p:normalViewPr>
  <p:slideViewPr>
    <p:cSldViewPr snapToGrid="0" snapToObjects="1">
      <p:cViewPr varScale="1">
        <p:scale>
          <a:sx n="128" d="100"/>
          <a:sy n="128" d="100"/>
        </p:scale>
        <p:origin x="632" y="1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3A7123-26D1-AB45-96D1-F158AD436C57}" type="datetimeFigureOut">
              <a:rPr lang="nl-NL" smtClean="0"/>
              <a:t>24-04-2022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E72A2D-EB40-9247-AF4E-79D39E9C2F24}" type="slidenum">
              <a:rPr lang="nl-NL" smtClean="0"/>
              <a:t>‹nr.›</a:t>
            </a:fld>
            <a:endParaRPr lang="nl-NL"/>
          </a:p>
        </p:txBody>
      </p:sp>
    </p:spTree>
    <p:extLst>
      <p:ext uri="{BB962C8B-B14F-4D97-AF65-F5344CB8AC3E}">
        <p14:creationId xmlns:p14="http://schemas.microsoft.com/office/powerpoint/2010/main" val="209980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27" name="Afbeelding 2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6483" cy="6858001"/>
          </a:xfrm>
          <a:prstGeom prst="rect">
            <a:avLst/>
          </a:prstGeom>
        </p:spPr>
      </p:pic>
      <p:grpSp>
        <p:nvGrpSpPr>
          <p:cNvPr id="24" name="Groep 23">
            <a:extLst>
              <a:ext uri="{FF2B5EF4-FFF2-40B4-BE49-F238E27FC236}">
                <a16:creationId xmlns:a16="http://schemas.microsoft.com/office/drawing/2014/main" id="{82799EF1-239D-4172-945E-7DF4EF1E50D4}"/>
              </a:ext>
            </a:extLst>
          </p:cNvPr>
          <p:cNvGrpSpPr/>
          <p:nvPr userDrawn="1"/>
        </p:nvGrpSpPr>
        <p:grpSpPr>
          <a:xfrm>
            <a:off x="0" y="0"/>
            <a:ext cx="12211050" cy="6858000"/>
            <a:chOff x="0" y="0"/>
            <a:chExt cx="12211050" cy="6858000"/>
          </a:xfrm>
        </p:grpSpPr>
        <p:sp>
          <p:nvSpPr>
            <p:cNvPr id="12" name="Rectangle 11"/>
            <p:cNvSpPr/>
            <p:nvPr userDrawn="1"/>
          </p:nvSpPr>
          <p:spPr>
            <a:xfrm>
              <a:off x="0" y="0"/>
              <a:ext cx="5295900" cy="2571750"/>
            </a:xfrm>
            <a:custGeom>
              <a:avLst/>
              <a:gdLst>
                <a:gd name="connsiteX0" fmla="*/ 0 w 5295900"/>
                <a:gd name="connsiteY0" fmla="*/ 0 h 2571750"/>
                <a:gd name="connsiteX1" fmla="*/ 5295900 w 5295900"/>
                <a:gd name="connsiteY1" fmla="*/ 0 h 2571750"/>
                <a:gd name="connsiteX2" fmla="*/ 5295900 w 5295900"/>
                <a:gd name="connsiteY2" fmla="*/ 2571750 h 2571750"/>
                <a:gd name="connsiteX3" fmla="*/ 0 w 5295900"/>
                <a:gd name="connsiteY3" fmla="*/ 2571750 h 2571750"/>
                <a:gd name="connsiteX4" fmla="*/ 0 w 5295900"/>
                <a:gd name="connsiteY4" fmla="*/ 0 h 2571750"/>
                <a:gd name="connsiteX0" fmla="*/ 0 w 5295900"/>
                <a:gd name="connsiteY0" fmla="*/ 0 h 2571750"/>
                <a:gd name="connsiteX1" fmla="*/ 5295900 w 5295900"/>
                <a:gd name="connsiteY1" fmla="*/ 0 h 2571750"/>
                <a:gd name="connsiteX2" fmla="*/ 4743450 w 5295900"/>
                <a:gd name="connsiteY2" fmla="*/ 1733550 h 2571750"/>
                <a:gd name="connsiteX3" fmla="*/ 0 w 5295900"/>
                <a:gd name="connsiteY3" fmla="*/ 2571750 h 2571750"/>
                <a:gd name="connsiteX4" fmla="*/ 0 w 5295900"/>
                <a:gd name="connsiteY4" fmla="*/ 0 h 257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900" h="2571750">
                  <a:moveTo>
                    <a:pt x="0" y="0"/>
                  </a:moveTo>
                  <a:lnTo>
                    <a:pt x="5295900" y="0"/>
                  </a:lnTo>
                  <a:lnTo>
                    <a:pt x="4743450" y="1733550"/>
                  </a:lnTo>
                  <a:lnTo>
                    <a:pt x="0" y="25717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Rectangle 12"/>
            <p:cNvSpPr/>
            <p:nvPr userDrawn="1"/>
          </p:nvSpPr>
          <p:spPr>
            <a:xfrm>
              <a:off x="0" y="2990850"/>
              <a:ext cx="12211050" cy="3867150"/>
            </a:xfrm>
            <a:custGeom>
              <a:avLst/>
              <a:gdLst>
                <a:gd name="connsiteX0" fmla="*/ 0 w 12211050"/>
                <a:gd name="connsiteY0" fmla="*/ 0 h 3867150"/>
                <a:gd name="connsiteX1" fmla="*/ 12211050 w 12211050"/>
                <a:gd name="connsiteY1" fmla="*/ 0 h 3867150"/>
                <a:gd name="connsiteX2" fmla="*/ 12211050 w 12211050"/>
                <a:gd name="connsiteY2" fmla="*/ 3867150 h 3867150"/>
                <a:gd name="connsiteX3" fmla="*/ 0 w 12211050"/>
                <a:gd name="connsiteY3" fmla="*/ 3867150 h 3867150"/>
                <a:gd name="connsiteX4" fmla="*/ 0 w 12211050"/>
                <a:gd name="connsiteY4" fmla="*/ 0 h 3867150"/>
                <a:gd name="connsiteX0" fmla="*/ 0 w 12211050"/>
                <a:gd name="connsiteY0" fmla="*/ 0 h 3867150"/>
                <a:gd name="connsiteX1" fmla="*/ 12201525 w 12211050"/>
                <a:gd name="connsiteY1" fmla="*/ 2305050 h 3867150"/>
                <a:gd name="connsiteX2" fmla="*/ 12211050 w 12211050"/>
                <a:gd name="connsiteY2" fmla="*/ 3867150 h 3867150"/>
                <a:gd name="connsiteX3" fmla="*/ 0 w 12211050"/>
                <a:gd name="connsiteY3" fmla="*/ 3867150 h 3867150"/>
                <a:gd name="connsiteX4" fmla="*/ 0 w 12211050"/>
                <a:gd name="connsiteY4" fmla="*/ 0 h 386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050" h="3867150">
                  <a:moveTo>
                    <a:pt x="0" y="0"/>
                  </a:moveTo>
                  <a:lnTo>
                    <a:pt x="12201525" y="2305050"/>
                  </a:lnTo>
                  <a:lnTo>
                    <a:pt x="12211050" y="3867150"/>
                  </a:lnTo>
                  <a:lnTo>
                    <a:pt x="0" y="38671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Isosceles Triangle 15"/>
            <p:cNvSpPr/>
            <p:nvPr userDrawn="1"/>
          </p:nvSpPr>
          <p:spPr>
            <a:xfrm>
              <a:off x="5578386" y="5644542"/>
              <a:ext cx="6632664" cy="1213458"/>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21" name="Groep 20">
              <a:extLst>
                <a:ext uri="{FF2B5EF4-FFF2-40B4-BE49-F238E27FC236}">
                  <a16:creationId xmlns:a16="http://schemas.microsoft.com/office/drawing/2014/main" id="{7BA6918E-8AA4-414E-A48C-716BC454EB97}"/>
                </a:ext>
              </a:extLst>
            </p:cNvPr>
            <p:cNvGrpSpPr/>
            <p:nvPr userDrawn="1"/>
          </p:nvGrpSpPr>
          <p:grpSpPr>
            <a:xfrm>
              <a:off x="613537" y="550537"/>
              <a:ext cx="3576627" cy="605459"/>
              <a:chOff x="613537" y="550537"/>
              <a:chExt cx="3576627" cy="605459"/>
            </a:xfrm>
          </p:grpSpPr>
          <p:pic>
            <p:nvPicPr>
              <p:cNvPr id="22" name="Afbeelding 21">
                <a:extLst>
                  <a:ext uri="{FF2B5EF4-FFF2-40B4-BE49-F238E27FC236}">
                    <a16:creationId xmlns:a16="http://schemas.microsoft.com/office/drawing/2014/main" id="{96D958E7-0EA4-45F7-B042-4261F69695F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13537" y="550537"/>
                <a:ext cx="1589564" cy="589534"/>
              </a:xfrm>
              <a:prstGeom prst="rect">
                <a:avLst/>
              </a:prstGeom>
            </p:spPr>
          </p:pic>
          <p:pic>
            <p:nvPicPr>
              <p:cNvPr id="23" name="Afbeelding 22">
                <a:extLst>
                  <a:ext uri="{FF2B5EF4-FFF2-40B4-BE49-F238E27FC236}">
                    <a16:creationId xmlns:a16="http://schemas.microsoft.com/office/drawing/2014/main" id="{C7FEA1FE-0D59-4F3D-93EE-0F6D9A97B96D}"/>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438506" y="1010235"/>
                <a:ext cx="1751658" cy="145761"/>
              </a:xfrm>
              <a:prstGeom prst="rect">
                <a:avLst/>
              </a:prstGeom>
            </p:spPr>
          </p:pic>
        </p:grpSp>
      </p:grpSp>
      <p:sp>
        <p:nvSpPr>
          <p:cNvPr id="2" name="Title 1"/>
          <p:cNvSpPr>
            <a:spLocks noGrp="1"/>
          </p:cNvSpPr>
          <p:nvPr userDrawn="1">
            <p:ph type="ctrTitle"/>
          </p:nvPr>
        </p:nvSpPr>
        <p:spPr>
          <a:xfrm>
            <a:off x="657225" y="4483342"/>
            <a:ext cx="9144000" cy="609398"/>
          </a:xfrm>
        </p:spPr>
        <p:txBody>
          <a:bodyPr lIns="0" rIns="0" anchor="t" anchorCtr="0"/>
          <a:lstStyle>
            <a:lvl1pPr algn="l">
              <a:defRPr sz="4400" b="1" i="0">
                <a:solidFill>
                  <a:schemeClr val="tx2"/>
                </a:solidFill>
                <a:latin typeface="Calibri" panose="020F0502020204030204" pitchFamily="34" charset="0"/>
                <a:cs typeface="Calibri" panose="020F0502020204030204" pitchFamily="34" charset="0"/>
              </a:defRPr>
            </a:lvl1pPr>
          </a:lstStyle>
          <a:p>
            <a:r>
              <a:rPr lang="nl-NL"/>
              <a:t>Klik om de stijl te bewerken</a:t>
            </a:r>
            <a:endParaRPr lang="nl-NL" dirty="0"/>
          </a:p>
        </p:txBody>
      </p:sp>
      <p:sp>
        <p:nvSpPr>
          <p:cNvPr id="3" name="Subtitle 2"/>
          <p:cNvSpPr>
            <a:spLocks noGrp="1"/>
          </p:cNvSpPr>
          <p:nvPr userDrawn="1">
            <p:ph type="subTitle" idx="1"/>
          </p:nvPr>
        </p:nvSpPr>
        <p:spPr>
          <a:xfrm>
            <a:off x="657225" y="5036044"/>
            <a:ext cx="9144000" cy="430887"/>
          </a:xfrm>
        </p:spPr>
        <p:txBody>
          <a:bodyPr/>
          <a:lstStyle>
            <a:lvl1pPr marL="0" indent="0" algn="l">
              <a:buNone/>
              <a:defRPr sz="28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5" name="Footer Placeholder 4"/>
          <p:cNvSpPr>
            <a:spLocks noGrp="1"/>
          </p:cNvSpPr>
          <p:nvPr userDrawn="1">
            <p:ph type="ftr" sz="quarter" idx="11"/>
          </p:nvPr>
        </p:nvSpPr>
        <p:spPr/>
        <p:txBody>
          <a:bodyPr/>
          <a:lstStyle/>
          <a:p>
            <a:endParaRPr lang="nl-NL" dirty="0"/>
          </a:p>
        </p:txBody>
      </p:sp>
      <p:sp>
        <p:nvSpPr>
          <p:cNvPr id="6" name="Slide Number Placeholder 5"/>
          <p:cNvSpPr>
            <a:spLocks noGrp="1"/>
          </p:cNvSpPr>
          <p:nvPr userDrawn="1">
            <p:ph type="sldNum" sz="quarter" idx="12"/>
          </p:nvPr>
        </p:nvSpPr>
        <p:spPr/>
        <p:txBody>
          <a:bodyPr/>
          <a:lstStyle/>
          <a:p>
            <a:fld id="{AD6BCF77-3B20-4D4A-83E1-E3DF06597599}" type="slidenum">
              <a:rPr lang="nl-NL" smtClean="0"/>
              <a:t>‹nr.›</a:t>
            </a:fld>
            <a:endParaRPr lang="nl-NL" dirty="0"/>
          </a:p>
        </p:txBody>
      </p:sp>
    </p:spTree>
    <p:extLst>
      <p:ext uri="{BB962C8B-B14F-4D97-AF65-F5344CB8AC3E}">
        <p14:creationId xmlns:p14="http://schemas.microsoft.com/office/powerpoint/2010/main" val="3069912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Vertical Text Placeholder 2"/>
          <p:cNvSpPr>
            <a:spLocks noGrp="1"/>
          </p:cNvSpPr>
          <p:nvPr>
            <p:ph type="body" orient="vert" idx="1"/>
          </p:nvPr>
        </p:nvSpPr>
        <p:spPr>
          <a:xfrm>
            <a:off x="1641564" y="1810655"/>
            <a:ext cx="9721850" cy="223138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F9559106-6C03-A74F-81B8-727664F56C1E}"/>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C489E94-A967-644F-97CE-483C6013C32C}"/>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05C3CF77-2F8A-4541-A38B-B13647FF9586}"/>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B96C4732-A0A2-6F41-8BE6-691F7E49613E}"/>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8971B753-8F85-4441-91E5-BBADD4D231FD}"/>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6294134E-729B-C34F-B1C5-F4EA6F53026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D9D94092-FD33-CE47-92B6-6508DF98AF4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86872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800099"/>
            <a:ext cx="2628900" cy="5376863"/>
          </a:xfrm>
        </p:spPr>
        <p:txBody>
          <a:bodyPr vert="eaVert"/>
          <a:lstStyle/>
          <a:p>
            <a:r>
              <a:rPr lang="nl-NL"/>
              <a:t>Klik om de stijl te bewerken</a:t>
            </a:r>
          </a:p>
        </p:txBody>
      </p:sp>
      <p:sp>
        <p:nvSpPr>
          <p:cNvPr id="3" name="Vertical Text Placeholder 2"/>
          <p:cNvSpPr>
            <a:spLocks noGrp="1"/>
          </p:cNvSpPr>
          <p:nvPr>
            <p:ph type="body" orient="vert" idx="1"/>
          </p:nvPr>
        </p:nvSpPr>
        <p:spPr>
          <a:xfrm>
            <a:off x="1631950" y="800099"/>
            <a:ext cx="6940550" cy="537686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F5BBE2B6-FDF2-8F48-BF14-B48B032B553F}"/>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F9651E8-1E2A-A949-B4C9-F9F4ACBEF595}"/>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75ABDE05-5144-C343-9FEC-3BB17858D038}"/>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F9A3C393-72AF-F044-A6B0-9E62008DB12C}"/>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D2F90AF3-B0E0-0643-9FDF-79A362C68B5A}"/>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2BBCC0DA-9467-F549-B080-1E3058DA859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A1C6E536-EF30-ED4D-B6AF-DCEEF2A2E4AE}"/>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33350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idx="1" hasCustomPrompt="1"/>
          </p:nvPr>
        </p:nvSpPr>
        <p:spPr>
          <a:xfrm>
            <a:off x="1641564" y="1810655"/>
            <a:ext cx="9721850" cy="2231380"/>
          </a:xfrm>
        </p:spPr>
        <p:txBody>
          <a:bodyPr/>
          <a:lstStyle>
            <a:lvl2pPr marL="288000" indent="-288000">
              <a:buSzPct val="70000"/>
              <a:buFontTx/>
              <a:buBlip>
                <a:blip r:embed="rId2"/>
              </a:buBlip>
              <a:defRPr sz="2800"/>
            </a:lvl2pPr>
            <a:lvl3pPr marL="576000" indent="-288000">
              <a:buSzPct val="70000"/>
              <a:buFontTx/>
              <a:buBlip>
                <a:blip r:embed="rId2"/>
              </a:buBlip>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BE6EB81A-559D-AC45-B9B2-DF26F5C13DDF}"/>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C276DFD9-E61D-6046-A0F0-BFDFF03469C7}"/>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20333AF3-F9A9-7641-A571-B84DE63EAD31}"/>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3DE09CC8-1104-4148-8865-3BC6C65B8158}"/>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23A3C4FD-0A3C-334A-89A2-F642AEB92885}"/>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380F03E8-53CD-B04D-A0D0-B33CC94CFA84}"/>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69D9160E-15DD-5C46-B81B-A75578B5A01B}"/>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22659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5C652AD7-225B-C548-9249-8D5129F38AB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C8CFAE6-2FD0-524E-A122-92CB20568DFC}"/>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D7659534-2B00-934B-A4B4-C5DC67E819B6}"/>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2C217A96-58E1-874C-BE4E-F9E6AFC0D5F4}"/>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4C2F4395-CEBF-874A-8EFE-29DCA2307091}"/>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306C8E77-D7D4-CD4C-8BB2-D4B9FD0D4B3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FA9D1F80-40BE-244F-9AE4-D8BC49707DB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7557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sz="half" idx="1"/>
          </p:nvPr>
        </p:nvSpPr>
        <p:spPr>
          <a:xfrm>
            <a:off x="1636395" y="1825625"/>
            <a:ext cx="46800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Content Placeholder 3"/>
          <p:cNvSpPr>
            <a:spLocks noGrp="1"/>
          </p:cNvSpPr>
          <p:nvPr>
            <p:ph sz="half" idx="2"/>
          </p:nvPr>
        </p:nvSpPr>
        <p:spPr>
          <a:xfrm>
            <a:off x="6683414" y="1825625"/>
            <a:ext cx="46800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9265A781-3355-FA4C-B301-F4B878BAA73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5210E5BA-B60E-424C-8D3B-21FCCF3D34CF}"/>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F15F9164-F27A-D445-B54F-4C893DC971A9}"/>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C6C4C334-F339-7745-812F-84FC66358903}"/>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7CB7A607-8468-194F-B5DD-05E3A475F85F}"/>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8514B7DA-44FA-124E-804F-4E9EB0308AA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E02856A4-6001-A147-BAF3-6A0F2B32A9D9}"/>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85884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AD6BCF77-3B20-4D4A-83E1-E3DF06597599}" type="slidenum">
              <a:rPr lang="nl-NL" smtClean="0"/>
              <a:t>‹nr.›</a:t>
            </a:fld>
            <a:endParaRPr lang="nl-NL" dirty="0"/>
          </a:p>
        </p:txBody>
      </p:sp>
      <p:sp>
        <p:nvSpPr>
          <p:cNvPr id="6" name="Isosceles Triangle 10">
            <a:extLst>
              <a:ext uri="{FF2B5EF4-FFF2-40B4-BE49-F238E27FC236}">
                <a16:creationId xmlns:a16="http://schemas.microsoft.com/office/drawing/2014/main" id="{A792A0C6-D74B-EC45-8F0D-73D073B824A4}"/>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7" name="Group 13">
            <a:extLst>
              <a:ext uri="{FF2B5EF4-FFF2-40B4-BE49-F238E27FC236}">
                <a16:creationId xmlns:a16="http://schemas.microsoft.com/office/drawing/2014/main" id="{7C101F8A-794B-3F41-AC8D-9262434BEB9C}"/>
              </a:ext>
            </a:extLst>
          </p:cNvPr>
          <p:cNvGrpSpPr/>
          <p:nvPr userDrawn="1"/>
        </p:nvGrpSpPr>
        <p:grpSpPr>
          <a:xfrm>
            <a:off x="8401513" y="4302034"/>
            <a:ext cx="3793751" cy="2555965"/>
            <a:chOff x="7193280" y="4302034"/>
            <a:chExt cx="3793751" cy="2555965"/>
          </a:xfrm>
        </p:grpSpPr>
        <p:sp>
          <p:nvSpPr>
            <p:cNvPr id="8" name="Isosceles Triangle 11">
              <a:extLst>
                <a:ext uri="{FF2B5EF4-FFF2-40B4-BE49-F238E27FC236}">
                  <a16:creationId xmlns:a16="http://schemas.microsoft.com/office/drawing/2014/main" id="{4F699FD5-187E-CC4E-AD8F-ACD70421AFD2}"/>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Isosceles Triangle 12">
              <a:extLst>
                <a:ext uri="{FF2B5EF4-FFF2-40B4-BE49-F238E27FC236}">
                  <a16:creationId xmlns:a16="http://schemas.microsoft.com/office/drawing/2014/main" id="{BD8E89B0-A4FE-8747-87D1-8D5000A57216}"/>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0" name="Groep 9">
            <a:extLst>
              <a:ext uri="{FF2B5EF4-FFF2-40B4-BE49-F238E27FC236}">
                <a16:creationId xmlns:a16="http://schemas.microsoft.com/office/drawing/2014/main" id="{B4D0C240-FB9C-CF4E-AE1B-70EFE094D23D}"/>
              </a:ext>
            </a:extLst>
          </p:cNvPr>
          <p:cNvGrpSpPr/>
          <p:nvPr userDrawn="1"/>
        </p:nvGrpSpPr>
        <p:grpSpPr>
          <a:xfrm>
            <a:off x="286567" y="6271611"/>
            <a:ext cx="3088822" cy="376842"/>
            <a:chOff x="286567" y="6271611"/>
            <a:chExt cx="3088822" cy="376842"/>
          </a:xfrm>
        </p:grpSpPr>
        <p:pic>
          <p:nvPicPr>
            <p:cNvPr id="11" name="Afbeelding 10">
              <a:extLst>
                <a:ext uri="{FF2B5EF4-FFF2-40B4-BE49-F238E27FC236}">
                  <a16:creationId xmlns:a16="http://schemas.microsoft.com/office/drawing/2014/main" id="{C21F0DA2-0554-2646-8783-5393C82B87C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2" name="Afbeelding 11">
              <a:extLst>
                <a:ext uri="{FF2B5EF4-FFF2-40B4-BE49-F238E27FC236}">
                  <a16:creationId xmlns:a16="http://schemas.microsoft.com/office/drawing/2014/main" id="{D9202138-1B57-0143-81B5-C8A09A6B42B8}"/>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299592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AD6BCF77-3B20-4D4A-83E1-E3DF06597599}" type="slidenum">
              <a:rPr lang="nl-NL" smtClean="0"/>
              <a:t>‹nr.›</a:t>
            </a:fld>
            <a:endParaRPr lang="nl-NL" dirty="0"/>
          </a:p>
        </p:txBody>
      </p:sp>
      <p:sp>
        <p:nvSpPr>
          <p:cNvPr id="5" name="Isosceles Triangle 10">
            <a:extLst>
              <a:ext uri="{FF2B5EF4-FFF2-40B4-BE49-F238E27FC236}">
                <a16:creationId xmlns:a16="http://schemas.microsoft.com/office/drawing/2014/main" id="{001BE2C6-287F-3C4B-965C-8838F6FAC4CA}"/>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6" name="Group 13">
            <a:extLst>
              <a:ext uri="{FF2B5EF4-FFF2-40B4-BE49-F238E27FC236}">
                <a16:creationId xmlns:a16="http://schemas.microsoft.com/office/drawing/2014/main" id="{58947396-C089-394D-B7FA-7FB5C78FEC34}"/>
              </a:ext>
            </a:extLst>
          </p:cNvPr>
          <p:cNvGrpSpPr/>
          <p:nvPr userDrawn="1"/>
        </p:nvGrpSpPr>
        <p:grpSpPr>
          <a:xfrm>
            <a:off x="8401513" y="4302034"/>
            <a:ext cx="3793751" cy="2555965"/>
            <a:chOff x="7193280" y="4302034"/>
            <a:chExt cx="3793751" cy="2555965"/>
          </a:xfrm>
        </p:grpSpPr>
        <p:sp>
          <p:nvSpPr>
            <p:cNvPr id="7" name="Isosceles Triangle 11">
              <a:extLst>
                <a:ext uri="{FF2B5EF4-FFF2-40B4-BE49-F238E27FC236}">
                  <a16:creationId xmlns:a16="http://schemas.microsoft.com/office/drawing/2014/main" id="{44130BBD-25F9-C140-A357-5C746B3D2523}"/>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Isosceles Triangle 12">
              <a:extLst>
                <a:ext uri="{FF2B5EF4-FFF2-40B4-BE49-F238E27FC236}">
                  <a16:creationId xmlns:a16="http://schemas.microsoft.com/office/drawing/2014/main" id="{CC8DB686-196D-E04B-AFD2-30AA03FE1179}"/>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9" name="Groep 8">
            <a:extLst>
              <a:ext uri="{FF2B5EF4-FFF2-40B4-BE49-F238E27FC236}">
                <a16:creationId xmlns:a16="http://schemas.microsoft.com/office/drawing/2014/main" id="{3C6C91EF-DFCB-EB4E-A62F-43083873A3BE}"/>
              </a:ext>
            </a:extLst>
          </p:cNvPr>
          <p:cNvGrpSpPr/>
          <p:nvPr userDrawn="1"/>
        </p:nvGrpSpPr>
        <p:grpSpPr>
          <a:xfrm>
            <a:off x="286567" y="6271611"/>
            <a:ext cx="3088822" cy="376842"/>
            <a:chOff x="286567" y="6271611"/>
            <a:chExt cx="3088822" cy="376842"/>
          </a:xfrm>
        </p:grpSpPr>
        <p:pic>
          <p:nvPicPr>
            <p:cNvPr id="10" name="Afbeelding 9">
              <a:extLst>
                <a:ext uri="{FF2B5EF4-FFF2-40B4-BE49-F238E27FC236}">
                  <a16:creationId xmlns:a16="http://schemas.microsoft.com/office/drawing/2014/main" id="{9DECAF8C-68B1-E244-83EB-31095C0519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1" name="Afbeelding 10">
              <a:extLst>
                <a:ext uri="{FF2B5EF4-FFF2-40B4-BE49-F238E27FC236}">
                  <a16:creationId xmlns:a16="http://schemas.microsoft.com/office/drawing/2014/main" id="{DDC6FE44-54CA-FA45-8019-F3A4B5B18AC5}"/>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537808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pic>
        <p:nvPicPr>
          <p:cNvPr id="21" name="Afbeelding 20">
            <a:extLst>
              <a:ext uri="{FF2B5EF4-FFF2-40B4-BE49-F238E27FC236}">
                <a16:creationId xmlns:a16="http://schemas.microsoft.com/office/drawing/2014/main" id="{5090966C-24B3-224E-B227-2E05589FC75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6483" cy="6858001"/>
          </a:xfrm>
          <a:prstGeom prst="rect">
            <a:avLst/>
          </a:prstGeom>
        </p:spPr>
      </p:pic>
      <p:grpSp>
        <p:nvGrpSpPr>
          <p:cNvPr id="17" name="Group 16"/>
          <p:cNvGrpSpPr/>
          <p:nvPr userDrawn="1"/>
        </p:nvGrpSpPr>
        <p:grpSpPr>
          <a:xfrm>
            <a:off x="0" y="0"/>
            <a:ext cx="12211050" cy="6858000"/>
            <a:chOff x="0" y="0"/>
            <a:chExt cx="12211050" cy="6858000"/>
          </a:xfrm>
        </p:grpSpPr>
        <p:sp>
          <p:nvSpPr>
            <p:cNvPr id="12" name="Rectangle 11"/>
            <p:cNvSpPr/>
            <p:nvPr userDrawn="1"/>
          </p:nvSpPr>
          <p:spPr>
            <a:xfrm>
              <a:off x="0" y="0"/>
              <a:ext cx="5295900" cy="2571750"/>
            </a:xfrm>
            <a:custGeom>
              <a:avLst/>
              <a:gdLst>
                <a:gd name="connsiteX0" fmla="*/ 0 w 5295900"/>
                <a:gd name="connsiteY0" fmla="*/ 0 h 2571750"/>
                <a:gd name="connsiteX1" fmla="*/ 5295900 w 5295900"/>
                <a:gd name="connsiteY1" fmla="*/ 0 h 2571750"/>
                <a:gd name="connsiteX2" fmla="*/ 5295900 w 5295900"/>
                <a:gd name="connsiteY2" fmla="*/ 2571750 h 2571750"/>
                <a:gd name="connsiteX3" fmla="*/ 0 w 5295900"/>
                <a:gd name="connsiteY3" fmla="*/ 2571750 h 2571750"/>
                <a:gd name="connsiteX4" fmla="*/ 0 w 5295900"/>
                <a:gd name="connsiteY4" fmla="*/ 0 h 2571750"/>
                <a:gd name="connsiteX0" fmla="*/ 0 w 5295900"/>
                <a:gd name="connsiteY0" fmla="*/ 0 h 2571750"/>
                <a:gd name="connsiteX1" fmla="*/ 5295900 w 5295900"/>
                <a:gd name="connsiteY1" fmla="*/ 0 h 2571750"/>
                <a:gd name="connsiteX2" fmla="*/ 4743450 w 5295900"/>
                <a:gd name="connsiteY2" fmla="*/ 1733550 h 2571750"/>
                <a:gd name="connsiteX3" fmla="*/ 0 w 5295900"/>
                <a:gd name="connsiteY3" fmla="*/ 2571750 h 2571750"/>
                <a:gd name="connsiteX4" fmla="*/ 0 w 5295900"/>
                <a:gd name="connsiteY4" fmla="*/ 0 h 257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900" h="2571750">
                  <a:moveTo>
                    <a:pt x="0" y="0"/>
                  </a:moveTo>
                  <a:lnTo>
                    <a:pt x="5295900" y="0"/>
                  </a:lnTo>
                  <a:lnTo>
                    <a:pt x="4743450" y="1733550"/>
                  </a:lnTo>
                  <a:lnTo>
                    <a:pt x="0" y="25717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Rectangle 12"/>
            <p:cNvSpPr/>
            <p:nvPr userDrawn="1"/>
          </p:nvSpPr>
          <p:spPr>
            <a:xfrm>
              <a:off x="0" y="2990850"/>
              <a:ext cx="12211050" cy="3867150"/>
            </a:xfrm>
            <a:custGeom>
              <a:avLst/>
              <a:gdLst>
                <a:gd name="connsiteX0" fmla="*/ 0 w 12211050"/>
                <a:gd name="connsiteY0" fmla="*/ 0 h 3867150"/>
                <a:gd name="connsiteX1" fmla="*/ 12211050 w 12211050"/>
                <a:gd name="connsiteY1" fmla="*/ 0 h 3867150"/>
                <a:gd name="connsiteX2" fmla="*/ 12211050 w 12211050"/>
                <a:gd name="connsiteY2" fmla="*/ 3867150 h 3867150"/>
                <a:gd name="connsiteX3" fmla="*/ 0 w 12211050"/>
                <a:gd name="connsiteY3" fmla="*/ 3867150 h 3867150"/>
                <a:gd name="connsiteX4" fmla="*/ 0 w 12211050"/>
                <a:gd name="connsiteY4" fmla="*/ 0 h 3867150"/>
                <a:gd name="connsiteX0" fmla="*/ 0 w 12211050"/>
                <a:gd name="connsiteY0" fmla="*/ 0 h 3867150"/>
                <a:gd name="connsiteX1" fmla="*/ 12201525 w 12211050"/>
                <a:gd name="connsiteY1" fmla="*/ 2305050 h 3867150"/>
                <a:gd name="connsiteX2" fmla="*/ 12211050 w 12211050"/>
                <a:gd name="connsiteY2" fmla="*/ 3867150 h 3867150"/>
                <a:gd name="connsiteX3" fmla="*/ 0 w 12211050"/>
                <a:gd name="connsiteY3" fmla="*/ 3867150 h 3867150"/>
                <a:gd name="connsiteX4" fmla="*/ 0 w 12211050"/>
                <a:gd name="connsiteY4" fmla="*/ 0 h 386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050" h="3867150">
                  <a:moveTo>
                    <a:pt x="0" y="0"/>
                  </a:moveTo>
                  <a:lnTo>
                    <a:pt x="12201525" y="2305050"/>
                  </a:lnTo>
                  <a:lnTo>
                    <a:pt x="12211050" y="3867150"/>
                  </a:lnTo>
                  <a:lnTo>
                    <a:pt x="0" y="38671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Isosceles Triangle 15"/>
            <p:cNvSpPr/>
            <p:nvPr userDrawn="1"/>
          </p:nvSpPr>
          <p:spPr>
            <a:xfrm>
              <a:off x="5578386" y="5644542"/>
              <a:ext cx="6632664" cy="1213458"/>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5" name="Footer Placeholder 4"/>
          <p:cNvSpPr>
            <a:spLocks noGrp="1"/>
          </p:cNvSpPr>
          <p:nvPr>
            <p:ph type="ftr" sz="quarter" idx="11"/>
          </p:nvPr>
        </p:nvSpPr>
        <p:spPr>
          <a:xfrm>
            <a:off x="4038600" y="6356350"/>
            <a:ext cx="4114800" cy="365125"/>
          </a:xfrm>
        </p:spPr>
        <p:txBody>
          <a:bodyPr/>
          <a:lstStyle/>
          <a:p>
            <a:endParaRPr lang="nl-NL" dirty="0"/>
          </a:p>
        </p:txBody>
      </p:sp>
      <p:sp>
        <p:nvSpPr>
          <p:cNvPr id="6" name="Slide Number Placeholder 5"/>
          <p:cNvSpPr>
            <a:spLocks noGrp="1"/>
          </p:cNvSpPr>
          <p:nvPr>
            <p:ph type="sldNum" sz="quarter" idx="12"/>
          </p:nvPr>
        </p:nvSpPr>
        <p:spPr>
          <a:xfrm>
            <a:off x="9324975" y="6356350"/>
            <a:ext cx="2743200" cy="365125"/>
          </a:xfrm>
        </p:spPr>
        <p:txBody>
          <a:bodyPr/>
          <a:lstStyle/>
          <a:p>
            <a:fld id="{AD6BCF77-3B20-4D4A-83E1-E3DF06597599}" type="slidenum">
              <a:rPr lang="nl-NL" smtClean="0"/>
              <a:t>‹nr.›</a:t>
            </a:fld>
            <a:endParaRPr lang="nl-NL" dirty="0"/>
          </a:p>
        </p:txBody>
      </p:sp>
      <p:sp>
        <p:nvSpPr>
          <p:cNvPr id="8" name="Tekstvak 7"/>
          <p:cNvSpPr txBox="1"/>
          <p:nvPr userDrawn="1"/>
        </p:nvSpPr>
        <p:spPr>
          <a:xfrm>
            <a:off x="541349" y="4373011"/>
            <a:ext cx="7259053" cy="769441"/>
          </a:xfrm>
          <a:prstGeom prst="rect">
            <a:avLst/>
          </a:prstGeom>
          <a:noFill/>
        </p:spPr>
        <p:txBody>
          <a:bodyPr wrap="square" rtlCol="0">
            <a:spAutoFit/>
          </a:bodyPr>
          <a:lstStyle/>
          <a:p>
            <a:r>
              <a:rPr lang="nl-NL" sz="4400" b="1" dirty="0">
                <a:solidFill>
                  <a:schemeClr val="tx2"/>
                </a:solidFill>
              </a:rPr>
              <a:t>Bedankt voor uw aandacht!</a:t>
            </a:r>
          </a:p>
        </p:txBody>
      </p:sp>
      <p:sp>
        <p:nvSpPr>
          <p:cNvPr id="20" name="Tekstvak 19"/>
          <p:cNvSpPr txBox="1"/>
          <p:nvPr userDrawn="1"/>
        </p:nvSpPr>
        <p:spPr>
          <a:xfrm>
            <a:off x="589739" y="4989877"/>
            <a:ext cx="3653518" cy="523220"/>
          </a:xfrm>
          <a:prstGeom prst="rect">
            <a:avLst/>
          </a:prstGeom>
          <a:noFill/>
        </p:spPr>
        <p:txBody>
          <a:bodyPr wrap="square" rtlCol="0">
            <a:spAutoFit/>
          </a:bodyPr>
          <a:lstStyle/>
          <a:p>
            <a:r>
              <a:rPr lang="nl-NL" sz="2800" b="1" dirty="0">
                <a:solidFill>
                  <a:schemeClr val="accent1"/>
                </a:solidFill>
              </a:rPr>
              <a:t>www.ssvv.nl</a:t>
            </a:r>
          </a:p>
        </p:txBody>
      </p:sp>
      <p:pic>
        <p:nvPicPr>
          <p:cNvPr id="14" name="Afbeelding 13">
            <a:extLst>
              <a:ext uri="{FF2B5EF4-FFF2-40B4-BE49-F238E27FC236}">
                <a16:creationId xmlns:a16="http://schemas.microsoft.com/office/drawing/2014/main" id="{96D958E7-0EA4-45F7-B042-4261F69695F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13537" y="550537"/>
            <a:ext cx="1589564" cy="589534"/>
          </a:xfrm>
          <a:prstGeom prst="rect">
            <a:avLst/>
          </a:prstGeom>
        </p:spPr>
      </p:pic>
      <p:pic>
        <p:nvPicPr>
          <p:cNvPr id="18" name="Afbeelding 17">
            <a:extLst>
              <a:ext uri="{FF2B5EF4-FFF2-40B4-BE49-F238E27FC236}">
                <a16:creationId xmlns:a16="http://schemas.microsoft.com/office/drawing/2014/main" id="{C7FEA1FE-0D59-4F3D-93EE-0F6D9A97B96D}"/>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438506" y="1010235"/>
            <a:ext cx="1751658" cy="145761"/>
          </a:xfrm>
          <a:prstGeom prst="rect">
            <a:avLst/>
          </a:prstGeom>
        </p:spPr>
      </p:pic>
    </p:spTree>
    <p:extLst>
      <p:ext uri="{BB962C8B-B14F-4D97-AF65-F5344CB8AC3E}">
        <p14:creationId xmlns:p14="http://schemas.microsoft.com/office/powerpoint/2010/main" val="3413701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631950" y="800100"/>
            <a:ext cx="3420000" cy="933450"/>
          </a:xfrm>
        </p:spPr>
        <p:txBody>
          <a:bodyPr anchor="t" anchorCtr="0"/>
          <a:lstStyle>
            <a:lvl1pPr>
              <a:defRPr sz="3200"/>
            </a:lvl1pPr>
          </a:lstStyle>
          <a:p>
            <a:r>
              <a:rPr lang="nl-NL"/>
              <a:t>Klik om de stijl te bewerken</a:t>
            </a:r>
            <a:endParaRPr lang="nl-NL" dirty="0"/>
          </a:p>
        </p:txBody>
      </p:sp>
      <p:sp>
        <p:nvSpPr>
          <p:cNvPr id="3" name="Content Placeholder 2"/>
          <p:cNvSpPr>
            <a:spLocks noGrp="1"/>
          </p:cNvSpPr>
          <p:nvPr>
            <p:ph idx="1"/>
          </p:nvPr>
        </p:nvSpPr>
        <p:spPr>
          <a:xfrm>
            <a:off x="5183188" y="800101"/>
            <a:ext cx="6172200" cy="5060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ext Placeholder 3"/>
          <p:cNvSpPr>
            <a:spLocks noGrp="1"/>
          </p:cNvSpPr>
          <p:nvPr>
            <p:ph type="body" sz="half" idx="2"/>
          </p:nvPr>
        </p:nvSpPr>
        <p:spPr>
          <a:xfrm>
            <a:off x="1631950" y="2057400"/>
            <a:ext cx="3397250" cy="430887"/>
          </a:xfr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C750B755-72A0-1A43-99CB-AA4ED17B69E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C42714B0-D20D-B243-9D11-CFB0389B046C}"/>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B6433C36-40A9-BC4A-8057-EC264E8C62CA}"/>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6435817F-86DE-494A-865B-406097B46F69}"/>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9B948ACF-4BC6-594A-90F9-B20657EA151C}"/>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9EE96134-720A-834B-9F5E-EB6C15BBDAB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CB8BDF14-970B-6541-8726-B3CAFC3A17E6}"/>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26790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631950" y="800100"/>
            <a:ext cx="3420000" cy="886397"/>
          </a:xfrm>
        </p:spPr>
        <p:txBody>
          <a:bodyPr anchor="t" anchorCtr="0"/>
          <a:lstStyle>
            <a:lvl1pPr>
              <a:defRPr sz="3200"/>
            </a:lvl1pPr>
          </a:lstStyle>
          <a:p>
            <a:r>
              <a:rPr lang="nl-NL"/>
              <a:t>Klik om de stijl te bewerken</a:t>
            </a:r>
            <a:endParaRPr lang="nl-NL"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p>
        </p:txBody>
      </p:sp>
      <p:sp>
        <p:nvSpPr>
          <p:cNvPr id="4" name="Text Placeholder 3"/>
          <p:cNvSpPr>
            <a:spLocks noGrp="1"/>
          </p:cNvSpPr>
          <p:nvPr>
            <p:ph type="body" sz="half" idx="2"/>
          </p:nvPr>
        </p:nvSpPr>
        <p:spPr>
          <a:xfrm>
            <a:off x="1631950" y="2057400"/>
            <a:ext cx="3420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98638DC1-FF36-1D4A-B822-22527CDF3FE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C3496FCC-0F51-F447-9A31-3CC6C62338FC}"/>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906E966D-8A39-E24D-8588-0C80DB106BC4}"/>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530B83F1-6108-0D46-BCD0-2F8C9053DB88}"/>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6E817D4D-4390-8E41-9AA9-A2907F6D6AB4}"/>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97E573E0-E341-414D-A7FC-8C5E281BBD5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87900D63-B232-B54C-A402-4C0CDD073038}"/>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53041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1564" y="800100"/>
            <a:ext cx="9721850" cy="609398"/>
          </a:xfrm>
          <a:prstGeom prst="rect">
            <a:avLst/>
          </a:prstGeom>
        </p:spPr>
        <p:txBody>
          <a:bodyPr vert="horz" lIns="36000" tIns="0" rIns="36000" bIns="0" rtlCol="0" anchor="t" anchorCtr="0">
            <a:spAutoFit/>
          </a:bodyPr>
          <a:lstStyle/>
          <a:p>
            <a:r>
              <a:rPr lang="nl-NL"/>
              <a:t>Klik om de stijl te bewerken</a:t>
            </a:r>
            <a:endParaRPr lang="nl-NL" dirty="0"/>
          </a:p>
        </p:txBody>
      </p:sp>
      <p:sp>
        <p:nvSpPr>
          <p:cNvPr id="3" name="Text Placeholder 2"/>
          <p:cNvSpPr>
            <a:spLocks noGrp="1"/>
          </p:cNvSpPr>
          <p:nvPr>
            <p:ph type="body" idx="1"/>
          </p:nvPr>
        </p:nvSpPr>
        <p:spPr>
          <a:xfrm>
            <a:off x="1641564" y="1810655"/>
            <a:ext cx="9721680" cy="2231380"/>
          </a:xfrm>
          <a:prstGeom prst="rect">
            <a:avLst/>
          </a:prstGeom>
        </p:spPr>
        <p:txBody>
          <a:bodyPr vert="horz" wrap="square"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Slide Number Placeholder 5"/>
          <p:cNvSpPr>
            <a:spLocks noGrp="1"/>
          </p:cNvSpPr>
          <p:nvPr>
            <p:ph type="sldNum" sz="quarter" idx="4"/>
          </p:nvPr>
        </p:nvSpPr>
        <p:spPr>
          <a:xfrm>
            <a:off x="9324975" y="6356350"/>
            <a:ext cx="2743200" cy="365125"/>
          </a:xfrm>
          <a:prstGeom prst="rect">
            <a:avLst/>
          </a:prstGeom>
        </p:spPr>
        <p:txBody>
          <a:bodyPr vert="horz" lIns="91440" tIns="45720" rIns="91440" bIns="45720" rtlCol="0" anchor="ctr"/>
          <a:lstStyle>
            <a:lvl1pPr algn="r">
              <a:defRPr sz="1200" b="1">
                <a:solidFill>
                  <a:schemeClr val="bg1"/>
                </a:solidFill>
              </a:defRPr>
            </a:lvl1pPr>
          </a:lstStyle>
          <a:p>
            <a:fld id="{AD6BCF77-3B20-4D4A-83E1-E3DF06597599}" type="slidenum">
              <a:rPr lang="nl-NL" smtClean="0"/>
              <a:pPr/>
              <a:t>‹nr.›</a:t>
            </a:fld>
            <a:endParaRPr lang="nl-NL" dirty="0"/>
          </a:p>
        </p:txBody>
      </p:sp>
    </p:spTree>
    <p:extLst>
      <p:ext uri="{BB962C8B-B14F-4D97-AF65-F5344CB8AC3E}">
        <p14:creationId xmlns:p14="http://schemas.microsoft.com/office/powerpoint/2010/main" val="1925970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2800" kern="1200">
          <a:solidFill>
            <a:schemeClr val="tx1"/>
          </a:solidFill>
          <a:latin typeface="+mn-lt"/>
          <a:ea typeface="+mn-ea"/>
          <a:cs typeface="+mn-cs"/>
        </a:defRPr>
      </a:lvl1pPr>
      <a:lvl2pPr marL="0" indent="-288000" algn="l" defTabSz="914400" rtl="0" eaLnBrk="1" latinLnBrk="0" hangingPunct="1">
        <a:lnSpc>
          <a:spcPct val="100000"/>
        </a:lnSpc>
        <a:spcBef>
          <a:spcPts val="0"/>
        </a:spcBef>
        <a:spcAft>
          <a:spcPts val="600"/>
        </a:spcAft>
        <a:buClr>
          <a:schemeClr val="tx2"/>
        </a:buClr>
        <a:buSzPct val="70000"/>
        <a:buFontTx/>
        <a:buBlip>
          <a:blip r:embed="rId13"/>
        </a:buBlip>
        <a:defRPr sz="2800" kern="1200">
          <a:solidFill>
            <a:schemeClr val="tx1"/>
          </a:solidFill>
          <a:latin typeface="+mn-lt"/>
          <a:ea typeface="+mn-ea"/>
          <a:cs typeface="+mn-cs"/>
        </a:defRPr>
      </a:lvl2pPr>
      <a:lvl3pPr marL="576000" indent="-288000" algn="l" defTabSz="914400" rtl="0" eaLnBrk="1" latinLnBrk="0" hangingPunct="1">
        <a:lnSpc>
          <a:spcPct val="100000"/>
        </a:lnSpc>
        <a:spcBef>
          <a:spcPts val="0"/>
        </a:spcBef>
        <a:spcAft>
          <a:spcPts val="600"/>
        </a:spcAft>
        <a:buClr>
          <a:schemeClr val="tx2"/>
        </a:buClr>
        <a:buSzPct val="70000"/>
        <a:buFontTx/>
        <a:buBlip>
          <a:blip r:embed="rId13"/>
        </a:buBlip>
        <a:defRPr sz="2400" kern="1200">
          <a:solidFill>
            <a:schemeClr val="tx1"/>
          </a:solidFill>
          <a:latin typeface="+mn-lt"/>
          <a:ea typeface="+mn-ea"/>
          <a:cs typeface="+mn-cs"/>
        </a:defRPr>
      </a:lvl3pPr>
      <a:lvl4pPr marL="792000" indent="-216000" algn="l" defTabSz="914400" rtl="0" eaLnBrk="1" latinLnBrk="0" hangingPunct="1">
        <a:lnSpc>
          <a:spcPct val="100000"/>
        </a:lnSpc>
        <a:spcBef>
          <a:spcPts val="0"/>
        </a:spcBef>
        <a:spcAft>
          <a:spcPts val="600"/>
        </a:spcAft>
        <a:buClr>
          <a:schemeClr val="tx2"/>
        </a:buClr>
        <a:buFont typeface="Times New Roman" panose="02020603050405020304" pitchFamily="18" charset="0"/>
        <a:buChar char="›"/>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028">
          <p15:clr>
            <a:srgbClr val="F26B43"/>
          </p15:clr>
        </p15:guide>
        <p15:guide id="2" orient="horz" pos="5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a:t>Het </a:t>
            </a:r>
            <a:r>
              <a:rPr lang="en-GB" dirty="0" err="1"/>
              <a:t>onderwerp</a:t>
            </a:r>
            <a:r>
              <a:rPr lang="en-GB" dirty="0"/>
              <a:t> </a:t>
            </a:r>
            <a:r>
              <a:rPr lang="en-GB" dirty="0" err="1"/>
              <a:t>onderbouwingen</a:t>
            </a:r>
            <a:endParaRPr lang="nl-NL" dirty="0"/>
          </a:p>
        </p:txBody>
      </p:sp>
    </p:spTree>
    <p:extLst>
      <p:ext uri="{BB962C8B-B14F-4D97-AF65-F5344CB8AC3E}">
        <p14:creationId xmlns:p14="http://schemas.microsoft.com/office/powerpoint/2010/main" val="399349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3.4 /Bevindingen</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279888" y="1282897"/>
            <a:ext cx="10550436" cy="5170646"/>
          </a:xfrm>
        </p:spPr>
        <p:txBody>
          <a:bodyPr/>
          <a:lstStyle/>
          <a:p>
            <a:pPr>
              <a:spcAft>
                <a:spcPts val="0"/>
              </a:spcAft>
            </a:pPr>
            <a:r>
              <a:rPr lang="nl-NL" dirty="0"/>
              <a:t>Borging middels hoofdstuk 3. Voorlichting &amp; onderricht.</a:t>
            </a:r>
          </a:p>
          <a:p>
            <a:pPr>
              <a:spcAft>
                <a:spcPts val="0"/>
              </a:spcAft>
            </a:pPr>
            <a:r>
              <a:rPr lang="nl-NL" dirty="0"/>
              <a:t>Specifieke risicovolle taken en 3.4. VGM plan, werkvergunning en LMRA.</a:t>
            </a:r>
          </a:p>
          <a:p>
            <a:pPr>
              <a:spcAft>
                <a:spcPts val="0"/>
              </a:spcAft>
            </a:pPr>
            <a:r>
              <a:rPr lang="nl-NL" dirty="0"/>
              <a:t>De volgende risicovolle werkzaamheden zijn benoemd in de RI&amp;E:</a:t>
            </a:r>
          </a:p>
          <a:p>
            <a:pPr>
              <a:spcAft>
                <a:spcPts val="0"/>
              </a:spcAft>
            </a:pPr>
            <a:r>
              <a:rPr lang="nl-NL" dirty="0"/>
              <a:t>Hijsmiddelen</a:t>
            </a:r>
          </a:p>
          <a:p>
            <a:pPr>
              <a:spcAft>
                <a:spcPts val="0"/>
              </a:spcAft>
            </a:pPr>
            <a:r>
              <a:rPr lang="nl-NL" dirty="0"/>
              <a:t>Tillen en transport met vorkheftruck</a:t>
            </a:r>
          </a:p>
          <a:p>
            <a:pPr>
              <a:spcAft>
                <a:spcPts val="0"/>
              </a:spcAft>
            </a:pPr>
            <a:r>
              <a:rPr lang="nl-NL" dirty="0"/>
              <a:t>Werken op hoogte met gebruik van een hoogwerker</a:t>
            </a:r>
          </a:p>
          <a:p>
            <a:pPr>
              <a:spcAft>
                <a:spcPts val="0"/>
              </a:spcAft>
            </a:pPr>
            <a:r>
              <a:rPr lang="nl-NL" dirty="0"/>
              <a:t>Werken aan flensverbindingen</a:t>
            </a:r>
          </a:p>
          <a:p>
            <a:pPr>
              <a:spcAft>
                <a:spcPts val="0"/>
              </a:spcAft>
            </a:pPr>
            <a:r>
              <a:rPr lang="nl-NL" dirty="0"/>
              <a:t>Voor de risicovolle activiteiten zijn werkinstructies opgesteld. </a:t>
            </a:r>
          </a:p>
          <a:p>
            <a:pPr>
              <a:spcAft>
                <a:spcPts val="0"/>
              </a:spcAft>
            </a:pPr>
            <a:r>
              <a:rPr lang="nl-NL" dirty="0"/>
              <a:t>Bestaande en nieuwe medewerkers tekenen voor bekendheid met deze werkinstructies op formulier “F-5 Checklist nieuw personeel”.</a:t>
            </a:r>
          </a:p>
          <a:p>
            <a:pPr>
              <a:spcAft>
                <a:spcPts val="0"/>
              </a:spcAft>
            </a:pPr>
            <a:r>
              <a:rPr lang="nl-NL" dirty="0"/>
              <a:t>Medewerkers hebben hier aantoonbare voorlichting en instructies voor ontvangen, zie voor registraties normvragen 2.3, 3.1, 3.5, 3.6 en 4.1.</a:t>
            </a:r>
          </a:p>
        </p:txBody>
      </p:sp>
      <p:grpSp>
        <p:nvGrpSpPr>
          <p:cNvPr id="7" name="Group 6">
            <a:extLst>
              <a:ext uri="{FF2B5EF4-FFF2-40B4-BE49-F238E27FC236}">
                <a16:creationId xmlns:a16="http://schemas.microsoft.com/office/drawing/2014/main" id="{7BC8E10F-18BD-4B7C-AE69-8FE5072DA18D}"/>
              </a:ext>
            </a:extLst>
          </p:cNvPr>
          <p:cNvGrpSpPr/>
          <p:nvPr/>
        </p:nvGrpSpPr>
        <p:grpSpPr>
          <a:xfrm>
            <a:off x="0" y="4886325"/>
            <a:ext cx="11553825" cy="1962150"/>
            <a:chOff x="0" y="4886325"/>
            <a:chExt cx="11553825" cy="1962150"/>
          </a:xfrm>
        </p:grpSpPr>
        <p:sp>
          <p:nvSpPr>
            <p:cNvPr id="6" name="Freeform: Shape 5">
              <a:extLst>
                <a:ext uri="{FF2B5EF4-FFF2-40B4-BE49-F238E27FC236}">
                  <a16:creationId xmlns:a16="http://schemas.microsoft.com/office/drawing/2014/main" id="{3AAEC8DF-112E-4D6B-A17A-DF7D92788688}"/>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4" name="TextBox 3">
              <a:extLst>
                <a:ext uri="{FF2B5EF4-FFF2-40B4-BE49-F238E27FC236}">
                  <a16:creationId xmlns:a16="http://schemas.microsoft.com/office/drawing/2014/main" id="{F8A5DA78-BFA8-4DEE-9547-A8C47EB8A254}"/>
                </a:ext>
              </a:extLst>
            </p:cNvPr>
            <p:cNvSpPr txBox="1"/>
            <p:nvPr/>
          </p:nvSpPr>
          <p:spPr>
            <a:xfrm rot="414449">
              <a:off x="363242" y="5639443"/>
              <a:ext cx="8237944" cy="523220"/>
            </a:xfrm>
            <a:prstGeom prst="rect">
              <a:avLst/>
            </a:prstGeom>
            <a:noFill/>
            <a:ln>
              <a:noFill/>
            </a:ln>
          </p:spPr>
          <p:txBody>
            <a:bodyPr wrap="square" rtlCol="0">
              <a:spAutoFit/>
            </a:bodyPr>
            <a:lstStyle/>
            <a:p>
              <a:r>
                <a:rPr lang="nl-BE" sz="2800" dirty="0">
                  <a:solidFill>
                    <a:schemeClr val="bg1"/>
                  </a:solidFill>
                </a:rPr>
                <a:t>Is dit een goede onderbouwing? Score van 0 tot 10 …</a:t>
              </a:r>
              <a:endParaRPr lang="en-BE" sz="2800" dirty="0">
                <a:solidFill>
                  <a:schemeClr val="bg1"/>
                </a:solidFill>
              </a:endParaRPr>
            </a:p>
          </p:txBody>
        </p:sp>
      </p:grpSp>
      <p:sp>
        <p:nvSpPr>
          <p:cNvPr id="8" name="Rectangle 7">
            <a:extLst>
              <a:ext uri="{FF2B5EF4-FFF2-40B4-BE49-F238E27FC236}">
                <a16:creationId xmlns:a16="http://schemas.microsoft.com/office/drawing/2014/main" id="{287EDC07-64B7-4AE1-8530-95DB73BA5D66}"/>
              </a:ext>
            </a:extLst>
          </p:cNvPr>
          <p:cNvSpPr/>
          <p:nvPr/>
        </p:nvSpPr>
        <p:spPr>
          <a:xfrm rot="21280214">
            <a:off x="378868" y="1659285"/>
            <a:ext cx="11434264" cy="3539430"/>
          </a:xfrm>
          <a:prstGeom prst="rect">
            <a:avLst/>
          </a:prstGeom>
          <a:noFill/>
        </p:spPr>
        <p:txBody>
          <a:bodyPr wrap="square" lIns="91440" tIns="45720" rIns="91440" bIns="45720">
            <a:spAutoFit/>
          </a:bodyPr>
          <a:lstStyle/>
          <a:p>
            <a:r>
              <a:rPr lang="nl-NL" sz="2800" dirty="0">
                <a:solidFill>
                  <a:schemeClr val="accent2"/>
                </a:solidFill>
                <a:effectLst>
                  <a:outerShdw blurRad="38100" dist="38100" dir="2700000" algn="tl">
                    <a:srgbClr val="000000">
                      <a:alpha val="43137"/>
                    </a:srgbClr>
                  </a:outerShdw>
                </a:effectLst>
              </a:rPr>
              <a:t>De auditor heeft de correcte zaken bekeken, echter;</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“Opleidingengids risicovolle taken” / “Register voor risicovolle taken”</a:t>
            </a:r>
            <a:br>
              <a:rPr lang="nl-NL" sz="2800" dirty="0">
                <a:solidFill>
                  <a:schemeClr val="accent2"/>
                </a:solidFill>
                <a:effectLst>
                  <a:outerShdw blurRad="38100" dist="38100" dir="2700000" algn="tl">
                    <a:srgbClr val="000000">
                      <a:alpha val="43137"/>
                    </a:srgbClr>
                  </a:outerShdw>
                </a:effectLst>
              </a:rPr>
            </a:br>
            <a:r>
              <a:rPr lang="nl-NL" sz="2800" dirty="0">
                <a:solidFill>
                  <a:schemeClr val="accent2"/>
                </a:solidFill>
                <a:effectLst>
                  <a:outerShdw blurRad="38100" dist="38100" dir="2700000" algn="tl">
                    <a:srgbClr val="000000">
                      <a:alpha val="43137"/>
                    </a:srgbClr>
                  </a:outerShdw>
                </a:effectLst>
              </a:rPr>
              <a:t>is niet gevolgd (ook toepasbaar buiten petrochemie, … zelf diploma’s opmaken, gids is voor een aantal opleidingen algemeen geldig + andere opleidingen als BA4/BA5 of NEN 3140)</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Organisatorisch kader voor interne opleidingen ontbreekt</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auditbewijs: onderbouwing laat geen tegenverificatie toe</a:t>
            </a:r>
          </a:p>
          <a:p>
            <a:pPr marL="457200" indent="-457200">
              <a:buFont typeface="Calibri" panose="020F0502020204030204" pitchFamily="34" charset="0"/>
              <a:buChar char="-"/>
            </a:pPr>
            <a:r>
              <a:rPr lang="nl-NL" sz="2800" dirty="0" err="1">
                <a:solidFill>
                  <a:schemeClr val="accent2"/>
                </a:solidFill>
                <a:effectLst>
                  <a:outerShdw blurRad="38100" dist="38100" dir="2700000" algn="tl">
                    <a:srgbClr val="000000">
                      <a:alpha val="43137"/>
                    </a:srgbClr>
                  </a:outerShdw>
                </a:effectLst>
              </a:rPr>
              <a:t>Crossverwijzigen</a:t>
            </a:r>
            <a:r>
              <a:rPr lang="nl-NL" sz="2800" dirty="0">
                <a:solidFill>
                  <a:schemeClr val="accent2"/>
                </a:solidFill>
                <a:effectLst>
                  <a:outerShdw blurRad="38100" dist="38100" dir="2700000" algn="tl">
                    <a:srgbClr val="000000">
                      <a:alpha val="43137"/>
                    </a:srgbClr>
                  </a:outerShdw>
                </a:effectLst>
              </a:rPr>
              <a:t> tussen vragen, enkele zijn niet relevant</a:t>
            </a:r>
          </a:p>
        </p:txBody>
      </p:sp>
    </p:spTree>
    <p:extLst>
      <p:ext uri="{BB962C8B-B14F-4D97-AF65-F5344CB8AC3E}">
        <p14:creationId xmlns:p14="http://schemas.microsoft.com/office/powerpoint/2010/main" val="26118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3"/>
                                        </p:tgtEl>
                                        <p:attrNameLst>
                                          <p:attrName>style.color</p:attrName>
                                        </p:attrNameLst>
                                      </p:cBhvr>
                                      <p:to>
                                        <a:schemeClr val="bg2"/>
                                      </p:to>
                                    </p:animClr>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3AD34-D2D7-414B-BE61-3A106F7AA015}"/>
              </a:ext>
            </a:extLst>
          </p:cNvPr>
          <p:cNvSpPr>
            <a:spLocks noGrp="1"/>
          </p:cNvSpPr>
          <p:nvPr>
            <p:ph type="title"/>
          </p:nvPr>
        </p:nvSpPr>
        <p:spPr>
          <a:xfrm>
            <a:off x="1641564" y="524235"/>
            <a:ext cx="9721850" cy="609398"/>
          </a:xfrm>
        </p:spPr>
        <p:txBody>
          <a:bodyPr/>
          <a:lstStyle/>
          <a:p>
            <a:r>
              <a:rPr lang="nl-BE" dirty="0"/>
              <a:t>Vraag 11.1 / De inhoud</a:t>
            </a:r>
            <a:endParaRPr lang="en-BE" dirty="0"/>
          </a:p>
        </p:txBody>
      </p:sp>
      <p:sp>
        <p:nvSpPr>
          <p:cNvPr id="3" name="Content Placeholder 2">
            <a:extLst>
              <a:ext uri="{FF2B5EF4-FFF2-40B4-BE49-F238E27FC236}">
                <a16:creationId xmlns:a16="http://schemas.microsoft.com/office/drawing/2014/main" id="{FE0DEB52-C5BA-49C6-8B82-38AA5D83C674}"/>
              </a:ext>
            </a:extLst>
          </p:cNvPr>
          <p:cNvSpPr>
            <a:spLocks noGrp="1"/>
          </p:cNvSpPr>
          <p:nvPr>
            <p:ph idx="1"/>
          </p:nvPr>
        </p:nvSpPr>
        <p:spPr>
          <a:xfrm>
            <a:off x="1641564" y="1544315"/>
            <a:ext cx="9721850" cy="4339650"/>
          </a:xfrm>
        </p:spPr>
        <p:txBody>
          <a:bodyPr/>
          <a:lstStyle/>
          <a:p>
            <a:r>
              <a:rPr lang="nl-NL" b="0" i="0" dirty="0">
                <a:solidFill>
                  <a:srgbClr val="000000"/>
                </a:solidFill>
                <a:effectLst/>
                <a:latin typeface="Roboto" panose="02000000000000000000" pitchFamily="2" charset="0"/>
              </a:rPr>
              <a:t>Heeft het bedrijf een procedure voor het melden en registreren van ongevallen van medewerkers met en zonder verzuim/werkverlet, bijna-ongevallen en overige VGM-incidenten?</a:t>
            </a:r>
          </a:p>
          <a:p>
            <a:pPr>
              <a:spcAft>
                <a:spcPts val="0"/>
              </a:spcAft>
            </a:pPr>
            <a:r>
              <a:rPr lang="nl-NL" sz="2000" b="0" i="1" dirty="0">
                <a:solidFill>
                  <a:srgbClr val="000000"/>
                </a:solidFill>
                <a:effectLst/>
                <a:latin typeface="Roboto" panose="02000000000000000000" pitchFamily="2" charset="0"/>
              </a:rPr>
              <a:t>Er </a:t>
            </a:r>
            <a:r>
              <a:rPr lang="nl-NL" sz="2000" i="1" dirty="0">
                <a:solidFill>
                  <a:srgbClr val="000000"/>
                </a:solidFill>
                <a:latin typeface="Roboto" panose="02000000000000000000" pitchFamily="2" charset="0"/>
              </a:rPr>
              <a:t>vindt registratie plaats van VGM-incidenten, ingedeeld naar de categorieën:</a:t>
            </a:r>
          </a:p>
          <a:p>
            <a:pPr marL="342900" indent="-342900">
              <a:spcAft>
                <a:spcPts val="0"/>
              </a:spcAft>
              <a:buFont typeface="Arial" panose="020B0604020202020204" pitchFamily="34" charset="0"/>
              <a:buChar char="•"/>
            </a:pPr>
            <a:r>
              <a:rPr lang="en-GB" sz="2000" i="1" dirty="0" err="1">
                <a:solidFill>
                  <a:srgbClr val="000000"/>
                </a:solidFill>
                <a:latin typeface="Roboto" panose="02000000000000000000" pitchFamily="2" charset="0"/>
              </a:rPr>
              <a:t>ongevallen</a:t>
            </a:r>
            <a:r>
              <a:rPr lang="en-GB" sz="2000" i="1" dirty="0">
                <a:solidFill>
                  <a:srgbClr val="000000"/>
                </a:solidFill>
                <a:latin typeface="Roboto" panose="02000000000000000000" pitchFamily="2" charset="0"/>
              </a:rPr>
              <a:t> met </a:t>
            </a:r>
            <a:r>
              <a:rPr lang="en-GB" sz="2000" i="1" dirty="0" err="1">
                <a:solidFill>
                  <a:srgbClr val="000000"/>
                </a:solidFill>
                <a:latin typeface="Roboto" panose="02000000000000000000" pitchFamily="2" charset="0"/>
              </a:rPr>
              <a:t>verzuim</a:t>
            </a:r>
            <a:r>
              <a:rPr lang="en-GB" sz="2000" i="1" dirty="0">
                <a:solidFill>
                  <a:srgbClr val="000000"/>
                </a:solidFill>
                <a:latin typeface="Roboto" panose="02000000000000000000" pitchFamily="2" charset="0"/>
              </a:rPr>
              <a:t>/</a:t>
            </a:r>
            <a:r>
              <a:rPr lang="en-GB" sz="2000" i="1" dirty="0" err="1">
                <a:solidFill>
                  <a:srgbClr val="000000"/>
                </a:solidFill>
                <a:latin typeface="Roboto" panose="02000000000000000000" pitchFamily="2" charset="0"/>
              </a:rPr>
              <a:t>werkverlet</a:t>
            </a:r>
            <a:endParaRPr lang="en-GB" sz="2000" i="1" dirty="0">
              <a:solidFill>
                <a:srgbClr val="000000"/>
              </a:solidFill>
              <a:latin typeface="Roboto" panose="02000000000000000000" pitchFamily="2" charset="0"/>
            </a:endParaRPr>
          </a:p>
          <a:p>
            <a:pPr marL="342900" indent="-342900">
              <a:spcAft>
                <a:spcPts val="0"/>
              </a:spcAft>
              <a:buFont typeface="Arial" panose="020B0604020202020204" pitchFamily="34" charset="0"/>
              <a:buChar char="•"/>
            </a:pPr>
            <a:r>
              <a:rPr lang="en-GB" sz="2000" i="1" dirty="0" err="1">
                <a:solidFill>
                  <a:srgbClr val="000000"/>
                </a:solidFill>
                <a:latin typeface="Roboto" panose="02000000000000000000" pitchFamily="2" charset="0"/>
              </a:rPr>
              <a:t>ongevallen</a:t>
            </a:r>
            <a:r>
              <a:rPr lang="en-GB" sz="2000" i="1" dirty="0">
                <a:solidFill>
                  <a:srgbClr val="000000"/>
                </a:solidFill>
                <a:latin typeface="Roboto" panose="02000000000000000000" pitchFamily="2" charset="0"/>
              </a:rPr>
              <a:t> met </a:t>
            </a:r>
            <a:r>
              <a:rPr lang="en-GB" sz="2000" i="1" dirty="0" err="1">
                <a:solidFill>
                  <a:srgbClr val="000000"/>
                </a:solidFill>
                <a:latin typeface="Roboto" panose="02000000000000000000" pitchFamily="2" charset="0"/>
              </a:rPr>
              <a:t>aangepast</a:t>
            </a:r>
            <a:r>
              <a:rPr lang="en-GB" sz="2000" i="1" dirty="0">
                <a:solidFill>
                  <a:srgbClr val="000000"/>
                </a:solidFill>
                <a:latin typeface="Roboto" panose="02000000000000000000" pitchFamily="2" charset="0"/>
              </a:rPr>
              <a:t> </a:t>
            </a:r>
            <a:r>
              <a:rPr lang="en-GB" sz="2000" i="1" dirty="0" err="1">
                <a:solidFill>
                  <a:srgbClr val="000000"/>
                </a:solidFill>
                <a:latin typeface="Roboto" panose="02000000000000000000" pitchFamily="2" charset="0"/>
              </a:rPr>
              <a:t>werk</a:t>
            </a:r>
            <a:endParaRPr lang="en-GB" sz="2000" i="1" dirty="0">
              <a:solidFill>
                <a:srgbClr val="000000"/>
              </a:solidFill>
              <a:latin typeface="Roboto" panose="02000000000000000000" pitchFamily="2" charset="0"/>
            </a:endParaRPr>
          </a:p>
          <a:p>
            <a:pPr marL="342900" indent="-342900">
              <a:spcAft>
                <a:spcPts val="0"/>
              </a:spcAft>
              <a:buFont typeface="Arial" panose="020B0604020202020204" pitchFamily="34" charset="0"/>
              <a:buChar char="•"/>
            </a:pPr>
            <a:r>
              <a:rPr lang="nl-NL" sz="2000" i="1" dirty="0">
                <a:solidFill>
                  <a:srgbClr val="000000"/>
                </a:solidFill>
                <a:latin typeface="Roboto" panose="02000000000000000000" pitchFamily="2" charset="0"/>
              </a:rPr>
              <a:t>ongevallen zonder verzuim/werkverlet (vanaf EHBO);</a:t>
            </a:r>
          </a:p>
          <a:p>
            <a:pPr marL="342900" indent="-342900">
              <a:spcAft>
                <a:spcPts val="0"/>
              </a:spcAft>
              <a:buFont typeface="Arial" panose="020B0604020202020204" pitchFamily="34" charset="0"/>
              <a:buChar char="•"/>
            </a:pPr>
            <a:r>
              <a:rPr lang="en-GB" sz="2000" i="1" dirty="0" err="1">
                <a:solidFill>
                  <a:srgbClr val="000000"/>
                </a:solidFill>
                <a:latin typeface="Roboto" panose="02000000000000000000" pitchFamily="2" charset="0"/>
              </a:rPr>
              <a:t>bijna-ongevallen</a:t>
            </a:r>
            <a:r>
              <a:rPr lang="en-GB" sz="2000" i="1" dirty="0">
                <a:solidFill>
                  <a:srgbClr val="000000"/>
                </a:solidFill>
                <a:latin typeface="Roboto" panose="02000000000000000000" pitchFamily="2" charset="0"/>
              </a:rPr>
              <a:t>;</a:t>
            </a:r>
            <a:endParaRPr lang="nl-NL" sz="2000" i="1" dirty="0">
              <a:solidFill>
                <a:srgbClr val="000000"/>
              </a:solidFill>
              <a:latin typeface="Roboto" panose="02000000000000000000" pitchFamily="2" charset="0"/>
            </a:endParaRPr>
          </a:p>
          <a:p>
            <a:pPr marL="342900" indent="-342900">
              <a:spcAft>
                <a:spcPts val="0"/>
              </a:spcAft>
              <a:buFont typeface="Arial" panose="020B0604020202020204" pitchFamily="34" charset="0"/>
              <a:buChar char="•"/>
            </a:pPr>
            <a:r>
              <a:rPr lang="en-GB" sz="2000" i="1" dirty="0" err="1">
                <a:solidFill>
                  <a:srgbClr val="000000"/>
                </a:solidFill>
                <a:latin typeface="Roboto" panose="02000000000000000000" pitchFamily="2" charset="0"/>
              </a:rPr>
              <a:t>onveilige</a:t>
            </a:r>
            <a:r>
              <a:rPr lang="en-GB" sz="2000" i="1" dirty="0">
                <a:solidFill>
                  <a:srgbClr val="000000"/>
                </a:solidFill>
                <a:latin typeface="Roboto" panose="02000000000000000000" pitchFamily="2" charset="0"/>
              </a:rPr>
              <a:t> </a:t>
            </a:r>
            <a:r>
              <a:rPr lang="en-GB" sz="2000" i="1" dirty="0" err="1">
                <a:solidFill>
                  <a:srgbClr val="000000"/>
                </a:solidFill>
                <a:latin typeface="Roboto" panose="02000000000000000000" pitchFamily="2" charset="0"/>
              </a:rPr>
              <a:t>situaties</a:t>
            </a:r>
            <a:r>
              <a:rPr lang="en-GB" sz="2000" i="1" dirty="0">
                <a:solidFill>
                  <a:srgbClr val="000000"/>
                </a:solidFill>
                <a:latin typeface="Roboto" panose="02000000000000000000" pitchFamily="2" charset="0"/>
              </a:rPr>
              <a:t> </a:t>
            </a:r>
            <a:r>
              <a:rPr lang="en-GB" sz="2000" i="1" dirty="0" err="1">
                <a:solidFill>
                  <a:srgbClr val="000000"/>
                </a:solidFill>
                <a:latin typeface="Roboto" panose="02000000000000000000" pitchFamily="2" charset="0"/>
              </a:rPr>
              <a:t>en</a:t>
            </a:r>
            <a:r>
              <a:rPr lang="en-GB" sz="2000" i="1" dirty="0">
                <a:solidFill>
                  <a:srgbClr val="000000"/>
                </a:solidFill>
                <a:latin typeface="Roboto" panose="02000000000000000000" pitchFamily="2" charset="0"/>
              </a:rPr>
              <a:t> </a:t>
            </a:r>
            <a:r>
              <a:rPr lang="en-GB" sz="2000" i="1" dirty="0" err="1">
                <a:solidFill>
                  <a:srgbClr val="000000"/>
                </a:solidFill>
                <a:latin typeface="Roboto" panose="02000000000000000000" pitchFamily="2" charset="0"/>
              </a:rPr>
              <a:t>handelingen</a:t>
            </a:r>
            <a:r>
              <a:rPr lang="en-GB" sz="2000" i="1" dirty="0">
                <a:solidFill>
                  <a:srgbClr val="000000"/>
                </a:solidFill>
                <a:latin typeface="Roboto" panose="02000000000000000000" pitchFamily="2" charset="0"/>
              </a:rPr>
              <a:t>;</a:t>
            </a:r>
            <a:endParaRPr lang="nl-NL" sz="2000" i="1" dirty="0">
              <a:solidFill>
                <a:srgbClr val="000000"/>
              </a:solidFill>
              <a:latin typeface="Roboto" panose="02000000000000000000" pitchFamily="2" charset="0"/>
            </a:endParaRPr>
          </a:p>
          <a:p>
            <a:pPr marL="342900" indent="-342900">
              <a:spcAft>
                <a:spcPts val="0"/>
              </a:spcAft>
              <a:buFont typeface="Arial" panose="020B0604020202020204" pitchFamily="34" charset="0"/>
              <a:buChar char="•"/>
            </a:pPr>
            <a:r>
              <a:rPr lang="nl-NL" sz="2000" i="1" dirty="0">
                <a:solidFill>
                  <a:srgbClr val="000000"/>
                </a:solidFill>
                <a:latin typeface="Roboto" panose="02000000000000000000" pitchFamily="2" charset="0"/>
              </a:rPr>
              <a:t>overige VGM-incidenten (bijvoorbeeld materiële schade en milieu-incidenten).</a:t>
            </a:r>
          </a:p>
          <a:p>
            <a:pPr marL="342900" indent="-342900">
              <a:spcAft>
                <a:spcPts val="0"/>
              </a:spcAft>
              <a:buFont typeface="Arial" panose="020B0604020202020204" pitchFamily="34" charset="0"/>
              <a:buChar char="•"/>
            </a:pPr>
            <a:r>
              <a:rPr lang="nl-NL" sz="2000" i="1" dirty="0">
                <a:solidFill>
                  <a:srgbClr val="000000"/>
                </a:solidFill>
                <a:latin typeface="Roboto" panose="02000000000000000000" pitchFamily="2" charset="0"/>
              </a:rPr>
              <a:t>Ongevallencijfers worden periodiek (tenminste jaarlijks) intern gecommuniceerd.</a:t>
            </a:r>
            <a:endParaRPr lang="en-BE" sz="2000" i="1" dirty="0">
              <a:solidFill>
                <a:srgbClr val="000000"/>
              </a:solidFill>
              <a:latin typeface="Roboto" panose="02000000000000000000" pitchFamily="2" charset="0"/>
            </a:endParaRPr>
          </a:p>
        </p:txBody>
      </p:sp>
    </p:spTree>
    <p:extLst>
      <p:ext uri="{BB962C8B-B14F-4D97-AF65-F5344CB8AC3E}">
        <p14:creationId xmlns:p14="http://schemas.microsoft.com/office/powerpoint/2010/main" val="188122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11.1 / Een onderbouwing</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3877985"/>
          </a:xfrm>
        </p:spPr>
        <p:txBody>
          <a:bodyPr/>
          <a:lstStyle/>
          <a:p>
            <a:pPr>
              <a:spcAft>
                <a:spcPts val="0"/>
              </a:spcAft>
            </a:pPr>
            <a:r>
              <a:rPr lang="nl-NL" dirty="0"/>
              <a:t>Borging middels hoofdstuk 5. Ongevallen, Incidenten en milieu: 5.1. Melding en registratie ongevallen.</a:t>
            </a:r>
          </a:p>
          <a:p>
            <a:pPr>
              <a:spcAft>
                <a:spcPts val="0"/>
              </a:spcAft>
            </a:pPr>
            <a:r>
              <a:rPr lang="nl-NL" dirty="0"/>
              <a:t>Er zijn geen meldingen geweest van ongevallen met aangepast werk.</a:t>
            </a:r>
          </a:p>
          <a:p>
            <a:pPr>
              <a:spcAft>
                <a:spcPts val="0"/>
              </a:spcAft>
            </a:pPr>
            <a:r>
              <a:rPr lang="nl-NL" dirty="0"/>
              <a:t>Er zijn geen meldingen geweest van ongevallen zonder verzuim.</a:t>
            </a:r>
          </a:p>
          <a:p>
            <a:pPr>
              <a:spcAft>
                <a:spcPts val="0"/>
              </a:spcAft>
            </a:pPr>
            <a:r>
              <a:rPr lang="nl-NL" dirty="0"/>
              <a:t>Er zijn geen meldingen geweest van bijna ongevallen.</a:t>
            </a:r>
          </a:p>
          <a:p>
            <a:pPr>
              <a:spcAft>
                <a:spcPts val="0"/>
              </a:spcAft>
            </a:pPr>
            <a:r>
              <a:rPr lang="nl-NL" dirty="0"/>
              <a:t>Er zijn geen meldingen geweest van onveilige handelingen/ situaties.</a:t>
            </a:r>
          </a:p>
          <a:p>
            <a:pPr>
              <a:spcAft>
                <a:spcPts val="0"/>
              </a:spcAft>
            </a:pPr>
            <a:r>
              <a:rPr lang="nl-NL" dirty="0"/>
              <a:t>Er zijn geen meldingen geweest van andere VGM incidenten.</a:t>
            </a:r>
          </a:p>
          <a:p>
            <a:pPr>
              <a:spcAft>
                <a:spcPts val="0"/>
              </a:spcAft>
            </a:pPr>
            <a:r>
              <a:rPr lang="nl-NL" dirty="0"/>
              <a:t>Publicatie gaat middels de directiebeoordeling en wordt besproken tijdens het VGM overleg/bedrijfsbijeenkomst.</a:t>
            </a:r>
          </a:p>
        </p:txBody>
      </p:sp>
      <p:grpSp>
        <p:nvGrpSpPr>
          <p:cNvPr id="4" name="Group 3">
            <a:extLst>
              <a:ext uri="{FF2B5EF4-FFF2-40B4-BE49-F238E27FC236}">
                <a16:creationId xmlns:a16="http://schemas.microsoft.com/office/drawing/2014/main" id="{4DF67477-8E06-4000-AA6F-3CBE325D4242}"/>
              </a:ext>
            </a:extLst>
          </p:cNvPr>
          <p:cNvGrpSpPr/>
          <p:nvPr/>
        </p:nvGrpSpPr>
        <p:grpSpPr>
          <a:xfrm>
            <a:off x="0" y="4886325"/>
            <a:ext cx="11553825" cy="1962150"/>
            <a:chOff x="0" y="4886325"/>
            <a:chExt cx="11553825" cy="1962150"/>
          </a:xfrm>
        </p:grpSpPr>
        <p:sp>
          <p:nvSpPr>
            <p:cNvPr id="5" name="Freeform: Shape 4">
              <a:extLst>
                <a:ext uri="{FF2B5EF4-FFF2-40B4-BE49-F238E27FC236}">
                  <a16:creationId xmlns:a16="http://schemas.microsoft.com/office/drawing/2014/main" id="{CCD42858-8E30-4C9F-83AD-A57A8454070C}"/>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6" name="TextBox 5">
              <a:extLst>
                <a:ext uri="{FF2B5EF4-FFF2-40B4-BE49-F238E27FC236}">
                  <a16:creationId xmlns:a16="http://schemas.microsoft.com/office/drawing/2014/main" id="{FB6D085A-5CDE-41F5-892B-B941EF053D6E}"/>
                </a:ext>
              </a:extLst>
            </p:cNvPr>
            <p:cNvSpPr txBox="1"/>
            <p:nvPr/>
          </p:nvSpPr>
          <p:spPr>
            <a:xfrm rot="414449">
              <a:off x="363242" y="5639443"/>
              <a:ext cx="8237944" cy="523220"/>
            </a:xfrm>
            <a:prstGeom prst="rect">
              <a:avLst/>
            </a:prstGeom>
            <a:noFill/>
          </p:spPr>
          <p:txBody>
            <a:bodyPr wrap="square" rtlCol="0">
              <a:spAutoFit/>
            </a:bodyPr>
            <a:lstStyle/>
            <a:p>
              <a:r>
                <a:rPr lang="nl-BE" sz="2800" dirty="0">
                  <a:solidFill>
                    <a:schemeClr val="bg1"/>
                  </a:solidFill>
                </a:rPr>
                <a:t>Is dit een goede onderbouwing? Score van 0 tot 10…</a:t>
              </a:r>
              <a:endParaRPr lang="en-BE" sz="2800" dirty="0">
                <a:solidFill>
                  <a:schemeClr val="bg1"/>
                </a:solidFill>
              </a:endParaRPr>
            </a:p>
          </p:txBody>
        </p:sp>
      </p:grpSp>
    </p:spTree>
    <p:extLst>
      <p:ext uri="{BB962C8B-B14F-4D97-AF65-F5344CB8AC3E}">
        <p14:creationId xmlns:p14="http://schemas.microsoft.com/office/powerpoint/2010/main" val="321777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11.1 / Bevindingen</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3877985"/>
          </a:xfrm>
        </p:spPr>
        <p:txBody>
          <a:bodyPr/>
          <a:lstStyle/>
          <a:p>
            <a:pPr>
              <a:spcAft>
                <a:spcPts val="0"/>
              </a:spcAft>
            </a:pPr>
            <a:r>
              <a:rPr lang="nl-NL" dirty="0"/>
              <a:t>Borging middels hoofdstuk 5. Ongevallen, Incidenten en milieu: 5.1. Melding en registratie ongevallen.</a:t>
            </a:r>
          </a:p>
          <a:p>
            <a:pPr>
              <a:spcAft>
                <a:spcPts val="0"/>
              </a:spcAft>
            </a:pPr>
            <a:r>
              <a:rPr lang="nl-NL" dirty="0"/>
              <a:t>Er zijn geen meldingen geweest van ongevallen met aangepast werk.</a:t>
            </a:r>
          </a:p>
          <a:p>
            <a:pPr>
              <a:spcAft>
                <a:spcPts val="0"/>
              </a:spcAft>
            </a:pPr>
            <a:r>
              <a:rPr lang="nl-NL" dirty="0"/>
              <a:t>Er zijn geen meldingen geweest van ongevallen zonder verzuim.</a:t>
            </a:r>
          </a:p>
          <a:p>
            <a:pPr>
              <a:spcAft>
                <a:spcPts val="0"/>
              </a:spcAft>
            </a:pPr>
            <a:r>
              <a:rPr lang="nl-NL" dirty="0"/>
              <a:t>Er zijn geen meldingen geweest van bijna ongevallen.</a:t>
            </a:r>
          </a:p>
          <a:p>
            <a:pPr>
              <a:spcAft>
                <a:spcPts val="0"/>
              </a:spcAft>
            </a:pPr>
            <a:r>
              <a:rPr lang="nl-NL" dirty="0"/>
              <a:t>Er zijn geen meldingen geweest van onveilige handelingen/ situaties.</a:t>
            </a:r>
          </a:p>
          <a:p>
            <a:pPr>
              <a:spcAft>
                <a:spcPts val="0"/>
              </a:spcAft>
            </a:pPr>
            <a:r>
              <a:rPr lang="nl-NL" dirty="0"/>
              <a:t>Er zijn geen meldingen geweest van andere VGM incidenten.</a:t>
            </a:r>
          </a:p>
          <a:p>
            <a:pPr>
              <a:spcAft>
                <a:spcPts val="0"/>
              </a:spcAft>
            </a:pPr>
            <a:r>
              <a:rPr lang="nl-NL" dirty="0"/>
              <a:t>Publicatie gaat middels de directiebeoordeling en wordt besproken tijdens het VGM overleg/bedrijfsbijeenkomst.</a:t>
            </a:r>
          </a:p>
        </p:txBody>
      </p:sp>
      <p:grpSp>
        <p:nvGrpSpPr>
          <p:cNvPr id="7" name="Group 6">
            <a:extLst>
              <a:ext uri="{FF2B5EF4-FFF2-40B4-BE49-F238E27FC236}">
                <a16:creationId xmlns:a16="http://schemas.microsoft.com/office/drawing/2014/main" id="{7BC8E10F-18BD-4B7C-AE69-8FE5072DA18D}"/>
              </a:ext>
            </a:extLst>
          </p:cNvPr>
          <p:cNvGrpSpPr/>
          <p:nvPr/>
        </p:nvGrpSpPr>
        <p:grpSpPr>
          <a:xfrm>
            <a:off x="0" y="4886325"/>
            <a:ext cx="11553825" cy="1962150"/>
            <a:chOff x="0" y="4886325"/>
            <a:chExt cx="11553825" cy="1962150"/>
          </a:xfrm>
        </p:grpSpPr>
        <p:sp>
          <p:nvSpPr>
            <p:cNvPr id="6" name="Freeform: Shape 5">
              <a:extLst>
                <a:ext uri="{FF2B5EF4-FFF2-40B4-BE49-F238E27FC236}">
                  <a16:creationId xmlns:a16="http://schemas.microsoft.com/office/drawing/2014/main" id="{3AAEC8DF-112E-4D6B-A17A-DF7D92788688}"/>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4" name="TextBox 3">
              <a:extLst>
                <a:ext uri="{FF2B5EF4-FFF2-40B4-BE49-F238E27FC236}">
                  <a16:creationId xmlns:a16="http://schemas.microsoft.com/office/drawing/2014/main" id="{F8A5DA78-BFA8-4DEE-9547-A8C47EB8A254}"/>
                </a:ext>
              </a:extLst>
            </p:cNvPr>
            <p:cNvSpPr txBox="1"/>
            <p:nvPr/>
          </p:nvSpPr>
          <p:spPr>
            <a:xfrm rot="414449">
              <a:off x="363242" y="5639443"/>
              <a:ext cx="8237944" cy="523220"/>
            </a:xfrm>
            <a:prstGeom prst="rect">
              <a:avLst/>
            </a:prstGeom>
            <a:noFill/>
            <a:ln>
              <a:noFill/>
            </a:ln>
          </p:spPr>
          <p:txBody>
            <a:bodyPr wrap="square" rtlCol="0">
              <a:spAutoFit/>
            </a:bodyPr>
            <a:lstStyle/>
            <a:p>
              <a:r>
                <a:rPr lang="nl-BE" sz="2800" dirty="0">
                  <a:solidFill>
                    <a:schemeClr val="bg1"/>
                  </a:solidFill>
                </a:rPr>
                <a:t>Is dit een goede onderbouwing? Score van 0 tot 10 …</a:t>
              </a:r>
              <a:endParaRPr lang="en-BE" sz="2800" dirty="0">
                <a:solidFill>
                  <a:schemeClr val="bg1"/>
                </a:solidFill>
              </a:endParaRPr>
            </a:p>
          </p:txBody>
        </p:sp>
      </p:grpSp>
      <p:sp>
        <p:nvSpPr>
          <p:cNvPr id="8" name="Rectangle 7">
            <a:extLst>
              <a:ext uri="{FF2B5EF4-FFF2-40B4-BE49-F238E27FC236}">
                <a16:creationId xmlns:a16="http://schemas.microsoft.com/office/drawing/2014/main" id="{287EDC07-64B7-4AE1-8530-95DB73BA5D66}"/>
              </a:ext>
            </a:extLst>
          </p:cNvPr>
          <p:cNvSpPr/>
          <p:nvPr/>
        </p:nvSpPr>
        <p:spPr>
          <a:xfrm rot="21280214">
            <a:off x="378868" y="1443841"/>
            <a:ext cx="11434264" cy="3970318"/>
          </a:xfrm>
          <a:prstGeom prst="rect">
            <a:avLst/>
          </a:prstGeom>
          <a:noFill/>
        </p:spPr>
        <p:txBody>
          <a:bodyPr wrap="square" lIns="91440" tIns="45720" rIns="91440" bIns="45720">
            <a:spAutoFit/>
          </a:bodyPr>
          <a:lstStyle/>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Generieke onderbouwing</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auditbewijs: onderbouwing laat geen tegenverificatie toe</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inhoudelijke beschrijving</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Dit vereiste minstens een verbeterpunt van de auditor om te sturen naar </a:t>
            </a:r>
            <a:br>
              <a:rPr lang="nl-NL" sz="2800" dirty="0">
                <a:solidFill>
                  <a:schemeClr val="accent2"/>
                </a:solidFill>
                <a:effectLst>
                  <a:outerShdw blurRad="38100" dist="38100" dir="2700000" algn="tl">
                    <a:srgbClr val="000000">
                      <a:alpha val="43137"/>
                    </a:srgbClr>
                  </a:outerShdw>
                </a:effectLst>
              </a:rPr>
            </a:br>
            <a:r>
              <a:rPr lang="nl-NL" sz="2800" dirty="0">
                <a:solidFill>
                  <a:schemeClr val="accent2"/>
                </a:solidFill>
                <a:effectLst>
                  <a:outerShdw blurRad="38100" dist="38100" dir="2700000" algn="tl">
                    <a:srgbClr val="000000">
                      <a:alpha val="43137"/>
                    </a:srgbClr>
                  </a:outerShdw>
                </a:effectLst>
              </a:rPr>
              <a:t>doelstellingen voor het verbeteren van het aantal incidentmeldingen</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verificatie op de werkplek bij werknemers</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verificatie van onveilige situaties op de werkplek bij audits op de werf</a:t>
            </a:r>
          </a:p>
          <a:p>
            <a:endParaRPr lang="nl-NL" sz="2800"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826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3"/>
                                        </p:tgtEl>
                                        <p:attrNameLst>
                                          <p:attrName>style.color</p:attrName>
                                        </p:attrNameLst>
                                      </p:cBhvr>
                                      <p:to>
                                        <a:schemeClr val="bg2"/>
                                      </p:to>
                                    </p:animClr>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D515-5EDB-44F7-8C8E-BACDEE4C5918}"/>
              </a:ext>
            </a:extLst>
          </p:cNvPr>
          <p:cNvSpPr>
            <a:spLocks noGrp="1"/>
          </p:cNvSpPr>
          <p:nvPr>
            <p:ph type="title"/>
          </p:nvPr>
        </p:nvSpPr>
        <p:spPr>
          <a:xfrm>
            <a:off x="1641564" y="481110"/>
            <a:ext cx="9721850" cy="609398"/>
          </a:xfrm>
        </p:spPr>
        <p:txBody>
          <a:bodyPr/>
          <a:lstStyle/>
          <a:p>
            <a:r>
              <a:rPr lang="nl-BE" dirty="0"/>
              <a:t>Onderbouwing /De eisen</a:t>
            </a:r>
            <a:endParaRPr lang="en-BE" dirty="0"/>
          </a:p>
        </p:txBody>
      </p:sp>
      <p:sp>
        <p:nvSpPr>
          <p:cNvPr id="4" name="Rechthoek 3">
            <a:extLst>
              <a:ext uri="{FF2B5EF4-FFF2-40B4-BE49-F238E27FC236}">
                <a16:creationId xmlns:a16="http://schemas.microsoft.com/office/drawing/2014/main" id="{FCF565E1-8350-4ED8-9601-9C9DFAF33025}"/>
              </a:ext>
            </a:extLst>
          </p:cNvPr>
          <p:cNvSpPr/>
          <p:nvPr/>
        </p:nvSpPr>
        <p:spPr>
          <a:xfrm>
            <a:off x="1749050" y="1475863"/>
            <a:ext cx="9039225" cy="4553462"/>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ijdelijke aanduiding voor inhoud 2">
            <a:extLst>
              <a:ext uri="{FF2B5EF4-FFF2-40B4-BE49-F238E27FC236}">
                <a16:creationId xmlns:a16="http://schemas.microsoft.com/office/drawing/2014/main" id="{526AAE25-5F6F-4F69-B577-F69F2AFAFAE4}"/>
              </a:ext>
            </a:extLst>
          </p:cNvPr>
          <p:cNvSpPr>
            <a:spLocks noGrp="1"/>
          </p:cNvSpPr>
          <p:nvPr>
            <p:ph idx="1"/>
          </p:nvPr>
        </p:nvSpPr>
        <p:spPr>
          <a:xfrm>
            <a:off x="1841126" y="1556143"/>
            <a:ext cx="8947150" cy="4377420"/>
          </a:xfrm>
        </p:spPr>
        <p:txBody>
          <a:bodyPr/>
          <a:lstStyle/>
          <a:p>
            <a:r>
              <a:rPr lang="nl-NL" sz="1200" dirty="0"/>
              <a:t>De VCA 2017/6.0 en het bijbehorende standaard auditrapport </a:t>
            </a:r>
            <a:r>
              <a:rPr lang="nl-NL" sz="1200" b="1" u="sng" dirty="0"/>
              <a:t>verplichten</a:t>
            </a:r>
            <a:r>
              <a:rPr lang="nl-NL" sz="1200" dirty="0"/>
              <a:t> tot onderbouwing van de </a:t>
            </a:r>
            <a:r>
              <a:rPr lang="nl-NL" sz="1200" b="1" u="sng" dirty="0"/>
              <a:t>cursiefgedrukte doelstellingen </a:t>
            </a:r>
            <a:r>
              <a:rPr lang="nl-NL" sz="1200" dirty="0"/>
              <a:t>van de vragen alsmede van </a:t>
            </a:r>
            <a:r>
              <a:rPr lang="nl-NL" sz="1200" b="1" u="sng" dirty="0"/>
              <a:t>de cursief gedrukte minimumeisen</a:t>
            </a:r>
            <a:r>
              <a:rPr lang="nl-NL" sz="1200" dirty="0"/>
              <a:t>. </a:t>
            </a:r>
          </a:p>
          <a:p>
            <a:r>
              <a:rPr lang="nl-NL" sz="1200" dirty="0"/>
              <a:t>Onderbouwing houdt in dat de auditor vaststelt dat voldaan wordt aan de betreffende vragen en eisen, niet alleen op basis van de constatering dat de documenten op orde zijn, respectievelijk de procedures e.d. zijn in- en uitgevoerd, maar vooral op basis van zijn overtuiging dat dit ertoe leidt dat de doelstelling (het beoogde resultaat) ook daadwerkelijk wordt bereikt, respectievelijk dat aan de eisen naar de letter en de geest wordt voldaan. </a:t>
            </a:r>
          </a:p>
          <a:p>
            <a:r>
              <a:rPr lang="nl-NL" sz="1200" dirty="0"/>
              <a:t>Belangrijk hierbij is dat de </a:t>
            </a:r>
            <a:r>
              <a:rPr lang="nl-NL" sz="1200" b="1" u="sng" dirty="0"/>
              <a:t>actie geborgd </a:t>
            </a:r>
            <a:r>
              <a:rPr lang="nl-NL" sz="1200" dirty="0"/>
              <a:t>is. </a:t>
            </a:r>
          </a:p>
          <a:p>
            <a:r>
              <a:rPr lang="nl-NL" sz="1200" dirty="0"/>
              <a:t>De onderbouwing moet in alle gevallen </a:t>
            </a:r>
            <a:r>
              <a:rPr lang="nl-NL" sz="1200" b="1" u="sng" dirty="0"/>
              <a:t>bedrijfsspecifiek</a:t>
            </a:r>
            <a:r>
              <a:rPr lang="nl-NL" sz="1200" dirty="0"/>
              <a:t> en </a:t>
            </a:r>
            <a:r>
              <a:rPr lang="nl-NL" sz="1200" b="1" u="sng" dirty="0"/>
              <a:t>concreet</a:t>
            </a:r>
            <a:r>
              <a:rPr lang="nl-NL" sz="1200" dirty="0"/>
              <a:t> zijn. </a:t>
            </a:r>
          </a:p>
          <a:p>
            <a:r>
              <a:rPr lang="nl-NL" sz="1200" dirty="0"/>
              <a:t>De onderbouwing bestaat niet uit standaardteksten, die ook gebruikt kunnen worden bij de rapporten van andere bedrijven. </a:t>
            </a:r>
          </a:p>
          <a:p>
            <a:r>
              <a:rPr lang="nl-NL" sz="1200" dirty="0"/>
              <a:t>De onderbouwing van een doelstelling vraagt om een </a:t>
            </a:r>
            <a:r>
              <a:rPr lang="nl-NL" sz="1200" b="1" u="sng" dirty="0"/>
              <a:t>bedrijfsspecifieke beschrijving</a:t>
            </a:r>
            <a:r>
              <a:rPr lang="nl-NL" sz="1200" dirty="0"/>
              <a:t>, met </a:t>
            </a:r>
            <a:r>
              <a:rPr lang="nl-NL" sz="1200" b="1" u="sng" dirty="0"/>
              <a:t>aanduiding van documenten </a:t>
            </a:r>
            <a:r>
              <a:rPr lang="nl-NL" sz="1200" dirty="0"/>
              <a:t>en </a:t>
            </a:r>
            <a:r>
              <a:rPr lang="nl-NL" sz="1200" b="1" u="sng" dirty="0"/>
              <a:t>verantwoordelijke personen</a:t>
            </a:r>
            <a:r>
              <a:rPr lang="nl-NL" sz="1200" dirty="0"/>
              <a:t>, op welke wijze de manier van werken ertoe leidt dat de betreffende doelstelling binnen het bedrijf en op de werklocaties wordt bereikt/gerealiseerd. </a:t>
            </a:r>
          </a:p>
          <a:p>
            <a:r>
              <a:rPr lang="nl-NL" sz="1200" dirty="0"/>
              <a:t>Een algemene opsomming van het voldoen aan minimumeisen is dus niet aanvaardbaar. </a:t>
            </a:r>
          </a:p>
          <a:p>
            <a:r>
              <a:rPr lang="nl-NL" sz="1200" dirty="0"/>
              <a:t>Onderbouwing van een minimumeis vraagt om een bedrijfsspecifieke situatiebeschrijving, waaruit blijkt hoe aan de minimumeis wordt voldaan. De onderbouwingen mogen alleen betrekking hebben op de specifiek gestelde vraag of minimumeis. Zo is het dus niet mogelijk dat dezelfde onderbouwing meerdere malen wordt gebruikt en/of dat de onderbouwing wordt uitgebreid met teksten, omdat meerdere schema’s tegelijkertijd </a:t>
            </a:r>
            <a:r>
              <a:rPr lang="nl-NL" sz="1200" dirty="0" err="1"/>
              <a:t>geaudit</a:t>
            </a:r>
            <a:r>
              <a:rPr lang="nl-NL" sz="1200" dirty="0"/>
              <a:t> zijn (bv ISO 9001 en VCA). Er mag dus ook niet verwezen worden naar onderbouwingen van andere doelstellingen of minimumeisen.</a:t>
            </a:r>
          </a:p>
        </p:txBody>
      </p:sp>
      <p:sp>
        <p:nvSpPr>
          <p:cNvPr id="9" name="TextBox 8">
            <a:extLst>
              <a:ext uri="{FF2B5EF4-FFF2-40B4-BE49-F238E27FC236}">
                <a16:creationId xmlns:a16="http://schemas.microsoft.com/office/drawing/2014/main" id="{3E7F9333-7841-447B-9201-CD33F67CF267}"/>
              </a:ext>
            </a:extLst>
          </p:cNvPr>
          <p:cNvSpPr txBox="1"/>
          <p:nvPr/>
        </p:nvSpPr>
        <p:spPr>
          <a:xfrm>
            <a:off x="1641564" y="1707564"/>
            <a:ext cx="9845585" cy="4401205"/>
          </a:xfrm>
          <a:prstGeom prst="rect">
            <a:avLst/>
          </a:prstGeom>
          <a:noFill/>
        </p:spPr>
        <p:txBody>
          <a:bodyPr wrap="square">
            <a:spAutoFit/>
          </a:bodyPr>
          <a:lstStyle/>
          <a:p>
            <a:pPr marL="514350" indent="-514350">
              <a:buFont typeface="+mj-lt"/>
              <a:buAutoNum type="arabicPeriod"/>
            </a:pPr>
            <a:r>
              <a:rPr lang="nl-NL" sz="2800" dirty="0"/>
              <a:t>Onderbouwing houdt in dat de auditor vaststelt dat voldaan wordt aan de betreffende vragen en eisen,</a:t>
            </a:r>
          </a:p>
          <a:p>
            <a:pPr marL="514350" indent="-514350">
              <a:buFont typeface="+mj-lt"/>
              <a:buAutoNum type="arabicPeriod"/>
            </a:pPr>
            <a:r>
              <a:rPr lang="nl-NL" sz="2800" dirty="0"/>
              <a:t>niet alleen op basis van de constatering dat de documenten op orde zijn, </a:t>
            </a:r>
          </a:p>
          <a:p>
            <a:pPr marL="514350" indent="-514350">
              <a:buFont typeface="+mj-lt"/>
              <a:buAutoNum type="arabicPeriod"/>
            </a:pPr>
            <a:r>
              <a:rPr lang="nl-NL" sz="2800" dirty="0"/>
              <a:t>respectievelijk de procedures zijn in- en uitgevoerd, </a:t>
            </a:r>
          </a:p>
          <a:p>
            <a:pPr marL="514350" indent="-514350">
              <a:buFont typeface="+mj-lt"/>
              <a:buAutoNum type="arabicPeriod"/>
            </a:pPr>
            <a:r>
              <a:rPr lang="nl-NL" sz="2800" dirty="0"/>
              <a:t>maar vooral op basis van zijn overtuiging dat dit ertoe leidt dat de doelstelling (het beoogde resultaat) ook daadwerkelijk wordt bereikt,</a:t>
            </a:r>
          </a:p>
          <a:p>
            <a:pPr marL="514350" indent="-514350">
              <a:buFont typeface="+mj-lt"/>
              <a:buAutoNum type="arabicPeriod"/>
            </a:pPr>
            <a:r>
              <a:rPr lang="nl-NL" sz="2800" dirty="0"/>
              <a:t>respectievelijk dat aan de eisen naar de letter en de geest wordt voldaan. </a:t>
            </a:r>
          </a:p>
        </p:txBody>
      </p:sp>
      <p:sp>
        <p:nvSpPr>
          <p:cNvPr id="10" name="TextBox 9">
            <a:extLst>
              <a:ext uri="{FF2B5EF4-FFF2-40B4-BE49-F238E27FC236}">
                <a16:creationId xmlns:a16="http://schemas.microsoft.com/office/drawing/2014/main" id="{2144C0CF-9BCF-4AED-A17C-B665BDDE6370}"/>
              </a:ext>
            </a:extLst>
          </p:cNvPr>
          <p:cNvSpPr txBox="1"/>
          <p:nvPr/>
        </p:nvSpPr>
        <p:spPr>
          <a:xfrm>
            <a:off x="3713641" y="2131406"/>
            <a:ext cx="4743451" cy="523220"/>
          </a:xfrm>
          <a:prstGeom prst="rect">
            <a:avLst/>
          </a:prstGeom>
          <a:noFill/>
        </p:spPr>
        <p:txBody>
          <a:bodyPr wrap="square">
            <a:spAutoFit/>
          </a:bodyPr>
          <a:lstStyle/>
          <a:p>
            <a:r>
              <a:rPr lang="nl-NL" sz="2800" dirty="0">
                <a:solidFill>
                  <a:srgbClr val="FF0000"/>
                </a:solidFill>
              </a:rPr>
              <a:t>de betreffende vragen en eisen</a:t>
            </a:r>
            <a:endParaRPr lang="en-BE" sz="2800" dirty="0"/>
          </a:p>
        </p:txBody>
      </p:sp>
      <p:sp>
        <p:nvSpPr>
          <p:cNvPr id="11" name="TextBox 10">
            <a:extLst>
              <a:ext uri="{FF2B5EF4-FFF2-40B4-BE49-F238E27FC236}">
                <a16:creationId xmlns:a16="http://schemas.microsoft.com/office/drawing/2014/main" id="{F1C1DF77-E2DA-47B3-9505-ED2067DDA70F}"/>
              </a:ext>
            </a:extLst>
          </p:cNvPr>
          <p:cNvSpPr txBox="1"/>
          <p:nvPr/>
        </p:nvSpPr>
        <p:spPr>
          <a:xfrm>
            <a:off x="2149387" y="2573560"/>
            <a:ext cx="9348396" cy="954107"/>
          </a:xfrm>
          <a:prstGeom prst="rect">
            <a:avLst/>
          </a:prstGeom>
          <a:noFill/>
        </p:spPr>
        <p:txBody>
          <a:bodyPr wrap="square">
            <a:spAutoFit/>
          </a:bodyPr>
          <a:lstStyle/>
          <a:p>
            <a:r>
              <a:rPr lang="nl-NL" sz="2800" dirty="0">
                <a:solidFill>
                  <a:srgbClr val="FF0000"/>
                </a:solidFill>
              </a:rPr>
              <a:t>niet alleen </a:t>
            </a:r>
            <a:r>
              <a:rPr lang="nl-NL" sz="2800" dirty="0"/>
              <a:t>op basis van de constatering dat </a:t>
            </a:r>
            <a:r>
              <a:rPr lang="nl-NL" sz="2800" dirty="0">
                <a:solidFill>
                  <a:srgbClr val="FF0000"/>
                </a:solidFill>
              </a:rPr>
              <a:t>de documenten op orde zijn</a:t>
            </a:r>
            <a:r>
              <a:rPr lang="nl-NL" sz="2800" dirty="0"/>
              <a:t>, </a:t>
            </a:r>
          </a:p>
        </p:txBody>
      </p:sp>
      <p:sp>
        <p:nvSpPr>
          <p:cNvPr id="13" name="TextBox 12">
            <a:extLst>
              <a:ext uri="{FF2B5EF4-FFF2-40B4-BE49-F238E27FC236}">
                <a16:creationId xmlns:a16="http://schemas.microsoft.com/office/drawing/2014/main" id="{DA80A90B-766F-4A8D-81C7-64ACDAE20D02}"/>
              </a:ext>
            </a:extLst>
          </p:cNvPr>
          <p:cNvSpPr txBox="1"/>
          <p:nvPr/>
        </p:nvSpPr>
        <p:spPr>
          <a:xfrm>
            <a:off x="4750680" y="3406792"/>
            <a:ext cx="6097772" cy="523220"/>
          </a:xfrm>
          <a:prstGeom prst="rect">
            <a:avLst/>
          </a:prstGeom>
          <a:noFill/>
        </p:spPr>
        <p:txBody>
          <a:bodyPr wrap="square">
            <a:spAutoFit/>
          </a:bodyPr>
          <a:lstStyle/>
          <a:p>
            <a:r>
              <a:rPr lang="nl-NL" sz="2800" dirty="0">
                <a:solidFill>
                  <a:srgbClr val="FF0000"/>
                </a:solidFill>
              </a:rPr>
              <a:t>procedures zijn in- en uitgevoerd</a:t>
            </a:r>
            <a:endParaRPr lang="en-BE" sz="2800" dirty="0"/>
          </a:p>
        </p:txBody>
      </p:sp>
      <p:sp>
        <p:nvSpPr>
          <p:cNvPr id="15" name="TextBox 14">
            <a:extLst>
              <a:ext uri="{FF2B5EF4-FFF2-40B4-BE49-F238E27FC236}">
                <a16:creationId xmlns:a16="http://schemas.microsoft.com/office/drawing/2014/main" id="{B6A88CA1-91B7-4558-8E93-C050ECAC4056}"/>
              </a:ext>
            </a:extLst>
          </p:cNvPr>
          <p:cNvSpPr txBox="1"/>
          <p:nvPr/>
        </p:nvSpPr>
        <p:spPr>
          <a:xfrm>
            <a:off x="2160021" y="3849148"/>
            <a:ext cx="9348395" cy="1384995"/>
          </a:xfrm>
          <a:prstGeom prst="rect">
            <a:avLst/>
          </a:prstGeom>
          <a:noFill/>
        </p:spPr>
        <p:txBody>
          <a:bodyPr wrap="square">
            <a:spAutoFit/>
          </a:bodyPr>
          <a:lstStyle/>
          <a:p>
            <a:r>
              <a:rPr lang="nl-NL" sz="2800" dirty="0"/>
              <a:t>maar vooral op basis van zijn </a:t>
            </a:r>
            <a:r>
              <a:rPr lang="nl-NL" sz="2800" dirty="0">
                <a:solidFill>
                  <a:srgbClr val="FF0000"/>
                </a:solidFill>
              </a:rPr>
              <a:t>overtuiging</a:t>
            </a:r>
            <a:r>
              <a:rPr lang="nl-NL" sz="2800" dirty="0"/>
              <a:t> dat dit ertoe leidt dat </a:t>
            </a:r>
            <a:r>
              <a:rPr lang="nl-NL" sz="2800" dirty="0">
                <a:solidFill>
                  <a:srgbClr val="FF0000"/>
                </a:solidFill>
              </a:rPr>
              <a:t>de doelstelling (het beoogde resultaat) ook daadwerkelijk wordt bereikt</a:t>
            </a:r>
            <a:endParaRPr lang="en-BE" sz="2800" dirty="0"/>
          </a:p>
        </p:txBody>
      </p:sp>
      <p:sp>
        <p:nvSpPr>
          <p:cNvPr id="17" name="TextBox 16">
            <a:extLst>
              <a:ext uri="{FF2B5EF4-FFF2-40B4-BE49-F238E27FC236}">
                <a16:creationId xmlns:a16="http://schemas.microsoft.com/office/drawing/2014/main" id="{3D4A6B14-A332-4438-991D-1A1A9A22109D}"/>
              </a:ext>
            </a:extLst>
          </p:cNvPr>
          <p:cNvSpPr txBox="1"/>
          <p:nvPr/>
        </p:nvSpPr>
        <p:spPr>
          <a:xfrm>
            <a:off x="2161571" y="5124762"/>
            <a:ext cx="8646159" cy="954107"/>
          </a:xfrm>
          <a:prstGeom prst="rect">
            <a:avLst/>
          </a:prstGeom>
          <a:noFill/>
        </p:spPr>
        <p:txBody>
          <a:bodyPr wrap="square">
            <a:spAutoFit/>
          </a:bodyPr>
          <a:lstStyle/>
          <a:p>
            <a:r>
              <a:rPr lang="nl-NL" sz="2800" dirty="0"/>
              <a:t>respectievelijk dat </a:t>
            </a:r>
            <a:r>
              <a:rPr lang="nl-NL" sz="2800" dirty="0">
                <a:solidFill>
                  <a:srgbClr val="FF0000"/>
                </a:solidFill>
              </a:rPr>
              <a:t>aan de eisen </a:t>
            </a:r>
            <a:r>
              <a:rPr lang="nl-NL" sz="2800" dirty="0"/>
              <a:t>naar de letter en de geest wordt </a:t>
            </a:r>
            <a:r>
              <a:rPr lang="nl-NL" sz="2800" dirty="0">
                <a:solidFill>
                  <a:srgbClr val="FF0000"/>
                </a:solidFill>
              </a:rPr>
              <a:t>voldaan</a:t>
            </a:r>
            <a:endParaRPr lang="en-BE" sz="2800" dirty="0"/>
          </a:p>
        </p:txBody>
      </p:sp>
    </p:spTree>
    <p:extLst>
      <p:ext uri="{BB962C8B-B14F-4D97-AF65-F5344CB8AC3E}">
        <p14:creationId xmlns:p14="http://schemas.microsoft.com/office/powerpoint/2010/main" val="104346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xEl>
                                              <p:pRg st="0" end="0"/>
                                            </p:txEl>
                                          </p:spTgt>
                                        </p:tgtEl>
                                      </p:cBhvr>
                                    </p:animEffect>
                                    <p:set>
                                      <p:cBhvr>
                                        <p:cTn id="7" dur="1" fill="hold">
                                          <p:stCondLst>
                                            <p:cond delay="499"/>
                                          </p:stCondLst>
                                        </p:cTn>
                                        <p:tgtEl>
                                          <p:spTgt spid="5">
                                            <p:txEl>
                                              <p:pRg st="0" end="0"/>
                                            </p:txEl>
                                          </p:spTgt>
                                        </p:tgtEl>
                                        <p:attrNameLst>
                                          <p:attrName>style.visibility</p:attrName>
                                        </p:attrNameLst>
                                      </p:cBhvr>
                                      <p:to>
                                        <p:strVal val="hidden"/>
                                      </p:to>
                                    </p:set>
                                  </p:childTnLst>
                                </p:cTn>
                              </p:par>
                            </p:childTnLst>
                          </p:cTn>
                        </p:par>
                        <p:par>
                          <p:cTn id="8" fill="hold">
                            <p:stCondLst>
                              <p:cond delay="500"/>
                            </p:stCondLst>
                            <p:childTnLst>
                              <p:par>
                                <p:cTn id="9" presetID="10" presetClass="exit" presetSubtype="0" fill="hold" grpId="0" nodeType="afterEffect">
                                  <p:stCondLst>
                                    <p:cond delay="0"/>
                                  </p:stCondLst>
                                  <p:childTnLst>
                                    <p:animEffect transition="out" filter="fade">
                                      <p:cBhvr>
                                        <p:cTn id="10" dur="500"/>
                                        <p:tgtEl>
                                          <p:spTgt spid="5">
                                            <p:txEl>
                                              <p:pRg st="2" end="2"/>
                                            </p:txEl>
                                          </p:spTgt>
                                        </p:tgtEl>
                                      </p:cBhvr>
                                    </p:animEffect>
                                    <p:set>
                                      <p:cBhvr>
                                        <p:cTn id="11" dur="1" fill="hold">
                                          <p:stCondLst>
                                            <p:cond delay="499"/>
                                          </p:stCondLst>
                                        </p:cTn>
                                        <p:tgtEl>
                                          <p:spTgt spid="5">
                                            <p:txEl>
                                              <p:pRg st="2" end="2"/>
                                            </p:txEl>
                                          </p:spTgt>
                                        </p:tgtEl>
                                        <p:attrNameLst>
                                          <p:attrName>style.visibility</p:attrName>
                                        </p:attrNameLst>
                                      </p:cBhvr>
                                      <p:to>
                                        <p:strVal val="hidden"/>
                                      </p:to>
                                    </p:set>
                                  </p:childTnLst>
                                </p:cTn>
                              </p:par>
                            </p:childTnLst>
                          </p:cTn>
                        </p:par>
                        <p:par>
                          <p:cTn id="12" fill="hold">
                            <p:stCondLst>
                              <p:cond delay="1000"/>
                            </p:stCondLst>
                            <p:childTnLst>
                              <p:par>
                                <p:cTn id="13" presetID="10" presetClass="exit" presetSubtype="0" fill="hold" grpId="0" nodeType="afterEffect">
                                  <p:stCondLst>
                                    <p:cond delay="0"/>
                                  </p:stCondLst>
                                  <p:childTnLst>
                                    <p:animEffect transition="out" filter="fade">
                                      <p:cBhvr>
                                        <p:cTn id="14" dur="500"/>
                                        <p:tgtEl>
                                          <p:spTgt spid="5">
                                            <p:txEl>
                                              <p:pRg st="3" end="3"/>
                                            </p:txEl>
                                          </p:spTgt>
                                        </p:tgtEl>
                                      </p:cBhvr>
                                    </p:animEffect>
                                    <p:set>
                                      <p:cBhvr>
                                        <p:cTn id="15" dur="1" fill="hold">
                                          <p:stCondLst>
                                            <p:cond delay="499"/>
                                          </p:stCondLst>
                                        </p:cTn>
                                        <p:tgtEl>
                                          <p:spTgt spid="5">
                                            <p:txEl>
                                              <p:pRg st="3" end="3"/>
                                            </p:txEl>
                                          </p:spTgt>
                                        </p:tgtEl>
                                        <p:attrNameLst>
                                          <p:attrName>style.visibility</p:attrName>
                                        </p:attrNameLst>
                                      </p:cBhvr>
                                      <p:to>
                                        <p:strVal val="hidden"/>
                                      </p:to>
                                    </p:set>
                                  </p:childTnLst>
                                </p:cTn>
                              </p:par>
                            </p:childTnLst>
                          </p:cTn>
                        </p:par>
                        <p:par>
                          <p:cTn id="16" fill="hold">
                            <p:stCondLst>
                              <p:cond delay="1500"/>
                            </p:stCondLst>
                            <p:childTnLst>
                              <p:par>
                                <p:cTn id="17" presetID="10" presetClass="exit" presetSubtype="0" fill="hold" grpId="0" nodeType="afterEffect">
                                  <p:stCondLst>
                                    <p:cond delay="0"/>
                                  </p:stCondLst>
                                  <p:childTnLst>
                                    <p:animEffect transition="out" filter="fade">
                                      <p:cBhvr>
                                        <p:cTn id="18" dur="500"/>
                                        <p:tgtEl>
                                          <p:spTgt spid="5">
                                            <p:txEl>
                                              <p:pRg st="4" end="4"/>
                                            </p:txEl>
                                          </p:spTgt>
                                        </p:tgtEl>
                                      </p:cBhvr>
                                    </p:animEffect>
                                    <p:set>
                                      <p:cBhvr>
                                        <p:cTn id="19" dur="1" fill="hold">
                                          <p:stCondLst>
                                            <p:cond delay="499"/>
                                          </p:stCondLst>
                                        </p:cTn>
                                        <p:tgtEl>
                                          <p:spTgt spid="5">
                                            <p:txEl>
                                              <p:pRg st="4" end="4"/>
                                            </p:txEl>
                                          </p:spTgt>
                                        </p:tgtEl>
                                        <p:attrNameLst>
                                          <p:attrName>style.visibility</p:attrName>
                                        </p:attrNameLst>
                                      </p:cBhvr>
                                      <p:to>
                                        <p:strVal val="hidden"/>
                                      </p:to>
                                    </p:set>
                                  </p:childTnLst>
                                </p:cTn>
                              </p:par>
                            </p:childTnLst>
                          </p:cTn>
                        </p:par>
                        <p:par>
                          <p:cTn id="20" fill="hold">
                            <p:stCondLst>
                              <p:cond delay="2000"/>
                            </p:stCondLst>
                            <p:childTnLst>
                              <p:par>
                                <p:cTn id="21" presetID="10" presetClass="exit" presetSubtype="0" fill="hold" grpId="0" nodeType="afterEffect">
                                  <p:stCondLst>
                                    <p:cond delay="0"/>
                                  </p:stCondLst>
                                  <p:childTnLst>
                                    <p:animEffect transition="out" filter="fade">
                                      <p:cBhvr>
                                        <p:cTn id="22" dur="500"/>
                                        <p:tgtEl>
                                          <p:spTgt spid="5">
                                            <p:txEl>
                                              <p:pRg st="5" end="5"/>
                                            </p:txEl>
                                          </p:spTgt>
                                        </p:tgtEl>
                                      </p:cBhvr>
                                    </p:animEffect>
                                    <p:set>
                                      <p:cBhvr>
                                        <p:cTn id="23" dur="1" fill="hold">
                                          <p:stCondLst>
                                            <p:cond delay="499"/>
                                          </p:stCondLst>
                                        </p:cTn>
                                        <p:tgtEl>
                                          <p:spTgt spid="5">
                                            <p:txEl>
                                              <p:pRg st="5" end="5"/>
                                            </p:txEl>
                                          </p:spTgt>
                                        </p:tgtEl>
                                        <p:attrNameLst>
                                          <p:attrName>style.visibility</p:attrName>
                                        </p:attrNameLst>
                                      </p:cBhvr>
                                      <p:to>
                                        <p:strVal val="hidden"/>
                                      </p:to>
                                    </p:set>
                                  </p:childTnLst>
                                </p:cTn>
                              </p:par>
                            </p:childTnLst>
                          </p:cTn>
                        </p:par>
                        <p:par>
                          <p:cTn id="24" fill="hold">
                            <p:stCondLst>
                              <p:cond delay="2500"/>
                            </p:stCondLst>
                            <p:childTnLst>
                              <p:par>
                                <p:cTn id="25" presetID="10" presetClass="exit" presetSubtype="0" fill="hold" grpId="0" nodeType="afterEffect">
                                  <p:stCondLst>
                                    <p:cond delay="0"/>
                                  </p:stCondLst>
                                  <p:childTnLst>
                                    <p:animEffect transition="out" filter="fade">
                                      <p:cBhvr>
                                        <p:cTn id="26" dur="500"/>
                                        <p:tgtEl>
                                          <p:spTgt spid="5">
                                            <p:txEl>
                                              <p:pRg st="6" end="6"/>
                                            </p:txEl>
                                          </p:spTgt>
                                        </p:tgtEl>
                                      </p:cBhvr>
                                    </p:animEffect>
                                    <p:set>
                                      <p:cBhvr>
                                        <p:cTn id="27" dur="1" fill="hold">
                                          <p:stCondLst>
                                            <p:cond delay="499"/>
                                          </p:stCondLst>
                                        </p:cTn>
                                        <p:tgtEl>
                                          <p:spTgt spid="5">
                                            <p:txEl>
                                              <p:pRg st="6" end="6"/>
                                            </p:txEl>
                                          </p:spTgt>
                                        </p:tgtEl>
                                        <p:attrNameLst>
                                          <p:attrName>style.visibility</p:attrName>
                                        </p:attrNameLst>
                                      </p:cBhvr>
                                      <p:to>
                                        <p:strVal val="hidden"/>
                                      </p:to>
                                    </p:set>
                                  </p:childTnLst>
                                </p:cTn>
                              </p:par>
                            </p:childTnLst>
                          </p:cTn>
                        </p:par>
                        <p:par>
                          <p:cTn id="28" fill="hold">
                            <p:stCondLst>
                              <p:cond delay="3000"/>
                            </p:stCondLst>
                            <p:childTnLst>
                              <p:par>
                                <p:cTn id="29" presetID="10" presetClass="exit" presetSubtype="0" fill="hold" grpId="0" nodeType="afterEffect">
                                  <p:stCondLst>
                                    <p:cond delay="0"/>
                                  </p:stCondLst>
                                  <p:childTnLst>
                                    <p:animEffect transition="out" filter="fade">
                                      <p:cBhvr>
                                        <p:cTn id="30" dur="500"/>
                                        <p:tgtEl>
                                          <p:spTgt spid="5">
                                            <p:txEl>
                                              <p:pRg st="7" end="7"/>
                                            </p:txEl>
                                          </p:spTgt>
                                        </p:tgtEl>
                                      </p:cBhvr>
                                    </p:animEffect>
                                    <p:set>
                                      <p:cBhvr>
                                        <p:cTn id="31" dur="1" fill="hold">
                                          <p:stCondLst>
                                            <p:cond delay="499"/>
                                          </p:stCondLst>
                                        </p:cTn>
                                        <p:tgtEl>
                                          <p:spTgt spid="5">
                                            <p:txEl>
                                              <p:pRg st="7" end="7"/>
                                            </p:txEl>
                                          </p:spTgt>
                                        </p:tgtEl>
                                        <p:attrNameLst>
                                          <p:attrName>style.visibility</p:attrName>
                                        </p:attrNameLst>
                                      </p:cBhvr>
                                      <p:to>
                                        <p:strVal val="hidden"/>
                                      </p:to>
                                    </p:set>
                                  </p:childTnLst>
                                </p:cTn>
                              </p:par>
                            </p:childTnLst>
                          </p:cTn>
                        </p:par>
                        <p:par>
                          <p:cTn id="32" fill="hold">
                            <p:stCondLst>
                              <p:cond delay="3500"/>
                            </p:stCondLst>
                            <p:childTnLst>
                              <p:par>
                                <p:cTn id="33" presetID="10" presetClass="exit" presetSubtype="0" fill="hold" grpId="0" nodeType="afterEffect">
                                  <p:stCondLst>
                                    <p:cond delay="0"/>
                                  </p:stCondLst>
                                  <p:childTnLst>
                                    <p:animEffect transition="out" filter="fade">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xit" presetSubtype="8" fill="hold" grpId="1" nodeType="clickEffect">
                                  <p:stCondLst>
                                    <p:cond delay="0"/>
                                  </p:stCondLst>
                                  <p:childTnLst>
                                    <p:anim calcmode="lin" valueType="num">
                                      <p:cBhvr additive="base">
                                        <p:cTn id="39" dur="500"/>
                                        <p:tgtEl>
                                          <p:spTgt spid="5">
                                            <p:txEl>
                                              <p:pRg st="0" end="0"/>
                                            </p:txEl>
                                          </p:spTgt>
                                        </p:tgtEl>
                                        <p:attrNameLst>
                                          <p:attrName>ppt_x</p:attrName>
                                        </p:attrNameLst>
                                      </p:cBhvr>
                                      <p:tavLst>
                                        <p:tav tm="0">
                                          <p:val>
                                            <p:strVal val="ppt_x"/>
                                          </p:val>
                                        </p:tav>
                                        <p:tav tm="100000">
                                          <p:val>
                                            <p:strVal val="0-ppt_w/2"/>
                                          </p:val>
                                        </p:tav>
                                      </p:tavLst>
                                    </p:anim>
                                    <p:anim calcmode="lin" valueType="num">
                                      <p:cBhvr additive="base">
                                        <p:cTn id="40" dur="500"/>
                                        <p:tgtEl>
                                          <p:spTgt spid="5">
                                            <p:txEl>
                                              <p:pRg st="0" end="0"/>
                                            </p:txEl>
                                          </p:spTgt>
                                        </p:tgtEl>
                                        <p:attrNameLst>
                                          <p:attrName>ppt_y</p:attrName>
                                        </p:attrNameLst>
                                      </p:cBhvr>
                                      <p:tavLst>
                                        <p:tav tm="0">
                                          <p:val>
                                            <p:strVal val="ppt_y"/>
                                          </p:val>
                                        </p:tav>
                                        <p:tav tm="100000">
                                          <p:val>
                                            <p:strVal val="ppt_y"/>
                                          </p:val>
                                        </p:tav>
                                      </p:tavLst>
                                    </p:anim>
                                    <p:set>
                                      <p:cBhvr>
                                        <p:cTn id="41" dur="1" fill="hold">
                                          <p:stCondLst>
                                            <p:cond delay="499"/>
                                          </p:stCondLst>
                                        </p:cTn>
                                        <p:tgtEl>
                                          <p:spTgt spid="5">
                                            <p:txEl>
                                              <p:pRg st="0" end="0"/>
                                            </p:txEl>
                                          </p:spTgt>
                                        </p:tgtEl>
                                        <p:attrNameLst>
                                          <p:attrName>style.visibility</p:attrName>
                                        </p:attrNameLst>
                                      </p:cBhvr>
                                      <p:to>
                                        <p:strVal val="hidden"/>
                                      </p:to>
                                    </p:set>
                                  </p:childTnLst>
                                </p:cTn>
                              </p:par>
                              <p:par>
                                <p:cTn id="42" presetID="2" presetClass="exit" presetSubtype="8" fill="hold" grpId="1" nodeType="withEffect">
                                  <p:stCondLst>
                                    <p:cond delay="0"/>
                                  </p:stCondLst>
                                  <p:childTnLst>
                                    <p:anim calcmode="lin" valueType="num">
                                      <p:cBhvr additive="base">
                                        <p:cTn id="43" dur="500"/>
                                        <p:tgtEl>
                                          <p:spTgt spid="5">
                                            <p:txEl>
                                              <p:pRg st="1" end="1"/>
                                            </p:txEl>
                                          </p:spTgt>
                                        </p:tgtEl>
                                        <p:attrNameLst>
                                          <p:attrName>ppt_x</p:attrName>
                                        </p:attrNameLst>
                                      </p:cBhvr>
                                      <p:tavLst>
                                        <p:tav tm="0">
                                          <p:val>
                                            <p:strVal val="ppt_x"/>
                                          </p:val>
                                        </p:tav>
                                        <p:tav tm="100000">
                                          <p:val>
                                            <p:strVal val="0-ppt_w/2"/>
                                          </p:val>
                                        </p:tav>
                                      </p:tavLst>
                                    </p:anim>
                                    <p:anim calcmode="lin" valueType="num">
                                      <p:cBhvr additive="base">
                                        <p:cTn id="44" dur="500"/>
                                        <p:tgtEl>
                                          <p:spTgt spid="5">
                                            <p:txEl>
                                              <p:pRg st="1" end="1"/>
                                            </p:txEl>
                                          </p:spTgt>
                                        </p:tgtEl>
                                        <p:attrNameLst>
                                          <p:attrName>ppt_y</p:attrName>
                                        </p:attrNameLst>
                                      </p:cBhvr>
                                      <p:tavLst>
                                        <p:tav tm="0">
                                          <p:val>
                                            <p:strVal val="ppt_y"/>
                                          </p:val>
                                        </p:tav>
                                        <p:tav tm="100000">
                                          <p:val>
                                            <p:strVal val="ppt_y"/>
                                          </p:val>
                                        </p:tav>
                                      </p:tavLst>
                                    </p:anim>
                                    <p:set>
                                      <p:cBhvr>
                                        <p:cTn id="45" dur="1" fill="hold">
                                          <p:stCondLst>
                                            <p:cond delay="499"/>
                                          </p:stCondLst>
                                        </p:cTn>
                                        <p:tgtEl>
                                          <p:spTgt spid="5">
                                            <p:txEl>
                                              <p:pRg st="1" end="1"/>
                                            </p:txEl>
                                          </p:spTgt>
                                        </p:tgtEl>
                                        <p:attrNameLst>
                                          <p:attrName>style.visibility</p:attrName>
                                        </p:attrNameLst>
                                      </p:cBhvr>
                                      <p:to>
                                        <p:strVal val="hidden"/>
                                      </p:to>
                                    </p:set>
                                  </p:childTnLst>
                                </p:cTn>
                              </p:par>
                              <p:par>
                                <p:cTn id="46" presetID="2" presetClass="exit" presetSubtype="8" fill="hold" grpId="1" nodeType="withEffect">
                                  <p:stCondLst>
                                    <p:cond delay="0"/>
                                  </p:stCondLst>
                                  <p:childTnLst>
                                    <p:anim calcmode="lin" valueType="num">
                                      <p:cBhvr additive="base">
                                        <p:cTn id="47" dur="500"/>
                                        <p:tgtEl>
                                          <p:spTgt spid="5">
                                            <p:txEl>
                                              <p:pRg st="2" end="2"/>
                                            </p:txEl>
                                          </p:spTgt>
                                        </p:tgtEl>
                                        <p:attrNameLst>
                                          <p:attrName>ppt_x</p:attrName>
                                        </p:attrNameLst>
                                      </p:cBhvr>
                                      <p:tavLst>
                                        <p:tav tm="0">
                                          <p:val>
                                            <p:strVal val="ppt_x"/>
                                          </p:val>
                                        </p:tav>
                                        <p:tav tm="100000">
                                          <p:val>
                                            <p:strVal val="0-ppt_w/2"/>
                                          </p:val>
                                        </p:tav>
                                      </p:tavLst>
                                    </p:anim>
                                    <p:anim calcmode="lin" valueType="num">
                                      <p:cBhvr additive="base">
                                        <p:cTn id="48" dur="500"/>
                                        <p:tgtEl>
                                          <p:spTgt spid="5">
                                            <p:txEl>
                                              <p:pRg st="2" end="2"/>
                                            </p:txEl>
                                          </p:spTgt>
                                        </p:tgtEl>
                                        <p:attrNameLst>
                                          <p:attrName>ppt_y</p:attrName>
                                        </p:attrNameLst>
                                      </p:cBhvr>
                                      <p:tavLst>
                                        <p:tav tm="0">
                                          <p:val>
                                            <p:strVal val="ppt_y"/>
                                          </p:val>
                                        </p:tav>
                                        <p:tav tm="100000">
                                          <p:val>
                                            <p:strVal val="ppt_y"/>
                                          </p:val>
                                        </p:tav>
                                      </p:tavLst>
                                    </p:anim>
                                    <p:set>
                                      <p:cBhvr>
                                        <p:cTn id="49" dur="1" fill="hold">
                                          <p:stCondLst>
                                            <p:cond delay="499"/>
                                          </p:stCondLst>
                                        </p:cTn>
                                        <p:tgtEl>
                                          <p:spTgt spid="5">
                                            <p:txEl>
                                              <p:pRg st="2" end="2"/>
                                            </p:txEl>
                                          </p:spTgt>
                                        </p:tgtEl>
                                        <p:attrNameLst>
                                          <p:attrName>style.visibility</p:attrName>
                                        </p:attrNameLst>
                                      </p:cBhvr>
                                      <p:to>
                                        <p:strVal val="hidden"/>
                                      </p:to>
                                    </p:set>
                                  </p:childTnLst>
                                </p:cTn>
                              </p:par>
                              <p:par>
                                <p:cTn id="50" presetID="2" presetClass="exit" presetSubtype="8" fill="hold" grpId="1" nodeType="withEffect">
                                  <p:stCondLst>
                                    <p:cond delay="0"/>
                                  </p:stCondLst>
                                  <p:childTnLst>
                                    <p:anim calcmode="lin" valueType="num">
                                      <p:cBhvr additive="base">
                                        <p:cTn id="51" dur="500"/>
                                        <p:tgtEl>
                                          <p:spTgt spid="5">
                                            <p:txEl>
                                              <p:pRg st="3" end="3"/>
                                            </p:txEl>
                                          </p:spTgt>
                                        </p:tgtEl>
                                        <p:attrNameLst>
                                          <p:attrName>ppt_x</p:attrName>
                                        </p:attrNameLst>
                                      </p:cBhvr>
                                      <p:tavLst>
                                        <p:tav tm="0">
                                          <p:val>
                                            <p:strVal val="ppt_x"/>
                                          </p:val>
                                        </p:tav>
                                        <p:tav tm="100000">
                                          <p:val>
                                            <p:strVal val="0-ppt_w/2"/>
                                          </p:val>
                                        </p:tav>
                                      </p:tavLst>
                                    </p:anim>
                                    <p:anim calcmode="lin" valueType="num">
                                      <p:cBhvr additive="base">
                                        <p:cTn id="52" dur="500"/>
                                        <p:tgtEl>
                                          <p:spTgt spid="5">
                                            <p:txEl>
                                              <p:pRg st="3" end="3"/>
                                            </p:txEl>
                                          </p:spTgt>
                                        </p:tgtEl>
                                        <p:attrNameLst>
                                          <p:attrName>ppt_y</p:attrName>
                                        </p:attrNameLst>
                                      </p:cBhvr>
                                      <p:tavLst>
                                        <p:tav tm="0">
                                          <p:val>
                                            <p:strVal val="ppt_y"/>
                                          </p:val>
                                        </p:tav>
                                        <p:tav tm="100000">
                                          <p:val>
                                            <p:strVal val="ppt_y"/>
                                          </p:val>
                                        </p:tav>
                                      </p:tavLst>
                                    </p:anim>
                                    <p:set>
                                      <p:cBhvr>
                                        <p:cTn id="53" dur="1" fill="hold">
                                          <p:stCondLst>
                                            <p:cond delay="499"/>
                                          </p:stCondLst>
                                        </p:cTn>
                                        <p:tgtEl>
                                          <p:spTgt spid="5">
                                            <p:txEl>
                                              <p:pRg st="3" end="3"/>
                                            </p:txEl>
                                          </p:spTgt>
                                        </p:tgtEl>
                                        <p:attrNameLst>
                                          <p:attrName>style.visibility</p:attrName>
                                        </p:attrNameLst>
                                      </p:cBhvr>
                                      <p:to>
                                        <p:strVal val="hidden"/>
                                      </p:to>
                                    </p:set>
                                  </p:childTnLst>
                                </p:cTn>
                              </p:par>
                              <p:par>
                                <p:cTn id="54" presetID="2" presetClass="exit" presetSubtype="8" fill="hold" grpId="1" nodeType="withEffect">
                                  <p:stCondLst>
                                    <p:cond delay="0"/>
                                  </p:stCondLst>
                                  <p:childTnLst>
                                    <p:anim calcmode="lin" valueType="num">
                                      <p:cBhvr additive="base">
                                        <p:cTn id="55" dur="500"/>
                                        <p:tgtEl>
                                          <p:spTgt spid="5">
                                            <p:txEl>
                                              <p:pRg st="4" end="4"/>
                                            </p:txEl>
                                          </p:spTgt>
                                        </p:tgtEl>
                                        <p:attrNameLst>
                                          <p:attrName>ppt_x</p:attrName>
                                        </p:attrNameLst>
                                      </p:cBhvr>
                                      <p:tavLst>
                                        <p:tav tm="0">
                                          <p:val>
                                            <p:strVal val="ppt_x"/>
                                          </p:val>
                                        </p:tav>
                                        <p:tav tm="100000">
                                          <p:val>
                                            <p:strVal val="0-ppt_w/2"/>
                                          </p:val>
                                        </p:tav>
                                      </p:tavLst>
                                    </p:anim>
                                    <p:anim calcmode="lin" valueType="num">
                                      <p:cBhvr additive="base">
                                        <p:cTn id="56" dur="500"/>
                                        <p:tgtEl>
                                          <p:spTgt spid="5">
                                            <p:txEl>
                                              <p:pRg st="4" end="4"/>
                                            </p:txEl>
                                          </p:spTgt>
                                        </p:tgtEl>
                                        <p:attrNameLst>
                                          <p:attrName>ppt_y</p:attrName>
                                        </p:attrNameLst>
                                      </p:cBhvr>
                                      <p:tavLst>
                                        <p:tav tm="0">
                                          <p:val>
                                            <p:strVal val="ppt_y"/>
                                          </p:val>
                                        </p:tav>
                                        <p:tav tm="100000">
                                          <p:val>
                                            <p:strVal val="ppt_y"/>
                                          </p:val>
                                        </p:tav>
                                      </p:tavLst>
                                    </p:anim>
                                    <p:set>
                                      <p:cBhvr>
                                        <p:cTn id="57" dur="1" fill="hold">
                                          <p:stCondLst>
                                            <p:cond delay="499"/>
                                          </p:stCondLst>
                                        </p:cTn>
                                        <p:tgtEl>
                                          <p:spTgt spid="5">
                                            <p:txEl>
                                              <p:pRg st="4" end="4"/>
                                            </p:txEl>
                                          </p:spTgt>
                                        </p:tgtEl>
                                        <p:attrNameLst>
                                          <p:attrName>style.visibility</p:attrName>
                                        </p:attrNameLst>
                                      </p:cBhvr>
                                      <p:to>
                                        <p:strVal val="hidden"/>
                                      </p:to>
                                    </p:set>
                                  </p:childTnLst>
                                </p:cTn>
                              </p:par>
                              <p:par>
                                <p:cTn id="58" presetID="2" presetClass="exit" presetSubtype="8" fill="hold" grpId="1" nodeType="withEffect">
                                  <p:stCondLst>
                                    <p:cond delay="0"/>
                                  </p:stCondLst>
                                  <p:childTnLst>
                                    <p:anim calcmode="lin" valueType="num">
                                      <p:cBhvr additive="base">
                                        <p:cTn id="59" dur="500"/>
                                        <p:tgtEl>
                                          <p:spTgt spid="5">
                                            <p:txEl>
                                              <p:pRg st="5" end="5"/>
                                            </p:txEl>
                                          </p:spTgt>
                                        </p:tgtEl>
                                        <p:attrNameLst>
                                          <p:attrName>ppt_x</p:attrName>
                                        </p:attrNameLst>
                                      </p:cBhvr>
                                      <p:tavLst>
                                        <p:tav tm="0">
                                          <p:val>
                                            <p:strVal val="ppt_x"/>
                                          </p:val>
                                        </p:tav>
                                        <p:tav tm="100000">
                                          <p:val>
                                            <p:strVal val="0-ppt_w/2"/>
                                          </p:val>
                                        </p:tav>
                                      </p:tavLst>
                                    </p:anim>
                                    <p:anim calcmode="lin" valueType="num">
                                      <p:cBhvr additive="base">
                                        <p:cTn id="60" dur="500"/>
                                        <p:tgtEl>
                                          <p:spTgt spid="5">
                                            <p:txEl>
                                              <p:pRg st="5" end="5"/>
                                            </p:txEl>
                                          </p:spTgt>
                                        </p:tgtEl>
                                        <p:attrNameLst>
                                          <p:attrName>ppt_y</p:attrName>
                                        </p:attrNameLst>
                                      </p:cBhvr>
                                      <p:tavLst>
                                        <p:tav tm="0">
                                          <p:val>
                                            <p:strVal val="ppt_y"/>
                                          </p:val>
                                        </p:tav>
                                        <p:tav tm="100000">
                                          <p:val>
                                            <p:strVal val="ppt_y"/>
                                          </p:val>
                                        </p:tav>
                                      </p:tavLst>
                                    </p:anim>
                                    <p:set>
                                      <p:cBhvr>
                                        <p:cTn id="61" dur="1" fill="hold">
                                          <p:stCondLst>
                                            <p:cond delay="499"/>
                                          </p:stCondLst>
                                        </p:cTn>
                                        <p:tgtEl>
                                          <p:spTgt spid="5">
                                            <p:txEl>
                                              <p:pRg st="5" end="5"/>
                                            </p:txEl>
                                          </p:spTgt>
                                        </p:tgtEl>
                                        <p:attrNameLst>
                                          <p:attrName>style.visibility</p:attrName>
                                        </p:attrNameLst>
                                      </p:cBhvr>
                                      <p:to>
                                        <p:strVal val="hidden"/>
                                      </p:to>
                                    </p:set>
                                  </p:childTnLst>
                                </p:cTn>
                              </p:par>
                              <p:par>
                                <p:cTn id="62" presetID="2" presetClass="exit" presetSubtype="8" fill="hold" grpId="1" nodeType="withEffect">
                                  <p:stCondLst>
                                    <p:cond delay="0"/>
                                  </p:stCondLst>
                                  <p:childTnLst>
                                    <p:anim calcmode="lin" valueType="num">
                                      <p:cBhvr additive="base">
                                        <p:cTn id="63" dur="500"/>
                                        <p:tgtEl>
                                          <p:spTgt spid="5">
                                            <p:txEl>
                                              <p:pRg st="6" end="6"/>
                                            </p:txEl>
                                          </p:spTgt>
                                        </p:tgtEl>
                                        <p:attrNameLst>
                                          <p:attrName>ppt_x</p:attrName>
                                        </p:attrNameLst>
                                      </p:cBhvr>
                                      <p:tavLst>
                                        <p:tav tm="0">
                                          <p:val>
                                            <p:strVal val="ppt_x"/>
                                          </p:val>
                                        </p:tav>
                                        <p:tav tm="100000">
                                          <p:val>
                                            <p:strVal val="0-ppt_w/2"/>
                                          </p:val>
                                        </p:tav>
                                      </p:tavLst>
                                    </p:anim>
                                    <p:anim calcmode="lin" valueType="num">
                                      <p:cBhvr additive="base">
                                        <p:cTn id="64" dur="500"/>
                                        <p:tgtEl>
                                          <p:spTgt spid="5">
                                            <p:txEl>
                                              <p:pRg st="6" end="6"/>
                                            </p:txEl>
                                          </p:spTgt>
                                        </p:tgtEl>
                                        <p:attrNameLst>
                                          <p:attrName>ppt_y</p:attrName>
                                        </p:attrNameLst>
                                      </p:cBhvr>
                                      <p:tavLst>
                                        <p:tav tm="0">
                                          <p:val>
                                            <p:strVal val="ppt_y"/>
                                          </p:val>
                                        </p:tav>
                                        <p:tav tm="100000">
                                          <p:val>
                                            <p:strVal val="ppt_y"/>
                                          </p:val>
                                        </p:tav>
                                      </p:tavLst>
                                    </p:anim>
                                    <p:set>
                                      <p:cBhvr>
                                        <p:cTn id="65" dur="1" fill="hold">
                                          <p:stCondLst>
                                            <p:cond delay="499"/>
                                          </p:stCondLst>
                                        </p:cTn>
                                        <p:tgtEl>
                                          <p:spTgt spid="5">
                                            <p:txEl>
                                              <p:pRg st="6" end="6"/>
                                            </p:txEl>
                                          </p:spTgt>
                                        </p:tgtEl>
                                        <p:attrNameLst>
                                          <p:attrName>style.visibility</p:attrName>
                                        </p:attrNameLst>
                                      </p:cBhvr>
                                      <p:to>
                                        <p:strVal val="hidden"/>
                                      </p:to>
                                    </p:set>
                                  </p:childTnLst>
                                </p:cTn>
                              </p:par>
                              <p:par>
                                <p:cTn id="66" presetID="2" presetClass="exit" presetSubtype="8" fill="hold" grpId="1" nodeType="withEffect">
                                  <p:stCondLst>
                                    <p:cond delay="0"/>
                                  </p:stCondLst>
                                  <p:childTnLst>
                                    <p:anim calcmode="lin" valueType="num">
                                      <p:cBhvr additive="base">
                                        <p:cTn id="67" dur="500"/>
                                        <p:tgtEl>
                                          <p:spTgt spid="5">
                                            <p:txEl>
                                              <p:pRg st="7" end="7"/>
                                            </p:txEl>
                                          </p:spTgt>
                                        </p:tgtEl>
                                        <p:attrNameLst>
                                          <p:attrName>ppt_x</p:attrName>
                                        </p:attrNameLst>
                                      </p:cBhvr>
                                      <p:tavLst>
                                        <p:tav tm="0">
                                          <p:val>
                                            <p:strVal val="ppt_x"/>
                                          </p:val>
                                        </p:tav>
                                        <p:tav tm="100000">
                                          <p:val>
                                            <p:strVal val="0-ppt_w/2"/>
                                          </p:val>
                                        </p:tav>
                                      </p:tavLst>
                                    </p:anim>
                                    <p:anim calcmode="lin" valueType="num">
                                      <p:cBhvr additive="base">
                                        <p:cTn id="68" dur="500"/>
                                        <p:tgtEl>
                                          <p:spTgt spid="5">
                                            <p:txEl>
                                              <p:pRg st="7" end="7"/>
                                            </p:txEl>
                                          </p:spTgt>
                                        </p:tgtEl>
                                        <p:attrNameLst>
                                          <p:attrName>ppt_y</p:attrName>
                                        </p:attrNameLst>
                                      </p:cBhvr>
                                      <p:tavLst>
                                        <p:tav tm="0">
                                          <p:val>
                                            <p:strVal val="ppt_y"/>
                                          </p:val>
                                        </p:tav>
                                        <p:tav tm="100000">
                                          <p:val>
                                            <p:strVal val="ppt_y"/>
                                          </p:val>
                                        </p:tav>
                                      </p:tavLst>
                                    </p:anim>
                                    <p:set>
                                      <p:cBhvr>
                                        <p:cTn id="69" dur="1" fill="hold">
                                          <p:stCondLst>
                                            <p:cond delay="499"/>
                                          </p:stCondLst>
                                        </p:cTn>
                                        <p:tgtEl>
                                          <p:spTgt spid="5">
                                            <p:txEl>
                                              <p:pRg st="7" end="7"/>
                                            </p:txEl>
                                          </p:spTgt>
                                        </p:tgtEl>
                                        <p:attrNameLst>
                                          <p:attrName>style.visibility</p:attrName>
                                        </p:attrNameLst>
                                      </p:cBhvr>
                                      <p:to>
                                        <p:strVal val="hidden"/>
                                      </p:to>
                                    </p:set>
                                  </p:childTnLst>
                                </p:cTn>
                              </p:par>
                            </p:childTnLst>
                          </p:cTn>
                        </p:par>
                        <p:par>
                          <p:cTn id="70" fill="hold">
                            <p:stCondLst>
                              <p:cond delay="500"/>
                            </p:stCondLst>
                            <p:childTnLst>
                              <p:par>
                                <p:cTn id="71" presetID="2" presetClass="entr" presetSubtype="8" fill="hold" grpId="0" nodeType="afterEffect">
                                  <p:stCondLst>
                                    <p:cond delay="0"/>
                                  </p:stCondLst>
                                  <p:childTnLst>
                                    <p:set>
                                      <p:cBhvr>
                                        <p:cTn id="72" dur="1" fill="hold">
                                          <p:stCondLst>
                                            <p:cond delay="0"/>
                                          </p:stCondLst>
                                        </p:cTn>
                                        <p:tgtEl>
                                          <p:spTgt spid="9">
                                            <p:txEl>
                                              <p:pRg st="0" end="0"/>
                                            </p:txEl>
                                          </p:spTgt>
                                        </p:tgtEl>
                                        <p:attrNameLst>
                                          <p:attrName>style.visibility</p:attrName>
                                        </p:attrNameLst>
                                      </p:cBhvr>
                                      <p:to>
                                        <p:strVal val="visible"/>
                                      </p:to>
                                    </p:set>
                                    <p:anim calcmode="lin" valueType="num">
                                      <p:cBhvr additive="base">
                                        <p:cTn id="73"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par>
                          <p:cTn id="75" fill="hold">
                            <p:stCondLst>
                              <p:cond delay="1000"/>
                            </p:stCondLst>
                            <p:childTnLst>
                              <p:par>
                                <p:cTn id="76" presetID="10" presetClass="entr" presetSubtype="0" fill="hold" grpId="0" nodeType="after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fade">
                                      <p:cBhvr>
                                        <p:cTn id="78" dur="2000"/>
                                        <p:tgtEl>
                                          <p:spTgt spid="10"/>
                                        </p:tgtEl>
                                      </p:cBhvr>
                                    </p:animEffect>
                                  </p:childTnLst>
                                </p:cTn>
                              </p:par>
                            </p:childTnLst>
                          </p:cTn>
                        </p:par>
                        <p:par>
                          <p:cTn id="79" fill="hold">
                            <p:stCondLst>
                              <p:cond delay="3000"/>
                            </p:stCondLst>
                            <p:childTnLst>
                              <p:par>
                                <p:cTn id="80" presetID="2" presetClass="entr" presetSubtype="8" fill="hold" grpId="0" nodeType="afterEffect">
                                  <p:stCondLst>
                                    <p:cond delay="3000"/>
                                  </p:stCondLst>
                                  <p:childTnLst>
                                    <p:set>
                                      <p:cBhvr>
                                        <p:cTn id="81" dur="1" fill="hold">
                                          <p:stCondLst>
                                            <p:cond delay="0"/>
                                          </p:stCondLst>
                                        </p:cTn>
                                        <p:tgtEl>
                                          <p:spTgt spid="9">
                                            <p:txEl>
                                              <p:pRg st="1" end="1"/>
                                            </p:txEl>
                                          </p:spTgt>
                                        </p:tgtEl>
                                        <p:attrNameLst>
                                          <p:attrName>style.visibility</p:attrName>
                                        </p:attrNameLst>
                                      </p:cBhvr>
                                      <p:to>
                                        <p:strVal val="visible"/>
                                      </p:to>
                                    </p:set>
                                    <p:anim calcmode="lin" valueType="num">
                                      <p:cBhvr additive="base">
                                        <p:cTn id="82"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par>
                          <p:cTn id="84" fill="hold">
                            <p:stCondLst>
                              <p:cond delay="6500"/>
                            </p:stCondLst>
                            <p:childTnLst>
                              <p:par>
                                <p:cTn id="85" presetID="10" presetClass="entr" presetSubtype="0"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fade">
                                      <p:cBhvr>
                                        <p:cTn id="87" dur="2000"/>
                                        <p:tgtEl>
                                          <p:spTgt spid="11"/>
                                        </p:tgtEl>
                                      </p:cBhvr>
                                    </p:animEffect>
                                  </p:childTnLst>
                                </p:cTn>
                              </p:par>
                            </p:childTnLst>
                          </p:cTn>
                        </p:par>
                        <p:par>
                          <p:cTn id="88" fill="hold">
                            <p:stCondLst>
                              <p:cond delay="8500"/>
                            </p:stCondLst>
                            <p:childTnLst>
                              <p:par>
                                <p:cTn id="89" presetID="2" presetClass="entr" presetSubtype="8" fill="hold" grpId="0" nodeType="afterEffect">
                                  <p:stCondLst>
                                    <p:cond delay="3000"/>
                                  </p:stCondLst>
                                  <p:childTnLst>
                                    <p:set>
                                      <p:cBhvr>
                                        <p:cTn id="90" dur="1" fill="hold">
                                          <p:stCondLst>
                                            <p:cond delay="0"/>
                                          </p:stCondLst>
                                        </p:cTn>
                                        <p:tgtEl>
                                          <p:spTgt spid="9">
                                            <p:txEl>
                                              <p:pRg st="2" end="2"/>
                                            </p:txEl>
                                          </p:spTgt>
                                        </p:tgtEl>
                                        <p:attrNameLst>
                                          <p:attrName>style.visibility</p:attrName>
                                        </p:attrNameLst>
                                      </p:cBhvr>
                                      <p:to>
                                        <p:strVal val="visible"/>
                                      </p:to>
                                    </p:set>
                                    <p:anim calcmode="lin" valueType="num">
                                      <p:cBhvr additive="base">
                                        <p:cTn id="91"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par>
                          <p:cTn id="93" fill="hold">
                            <p:stCondLst>
                              <p:cond delay="12000"/>
                            </p:stCondLst>
                            <p:childTnLst>
                              <p:par>
                                <p:cTn id="94" presetID="10" presetClass="entr" presetSubtype="0" fill="hold" grpId="0" nodeType="afterEffect">
                                  <p:stCondLst>
                                    <p:cond delay="0"/>
                                  </p:stCondLst>
                                  <p:childTnLst>
                                    <p:set>
                                      <p:cBhvr>
                                        <p:cTn id="95" dur="1" fill="hold">
                                          <p:stCondLst>
                                            <p:cond delay="0"/>
                                          </p:stCondLst>
                                        </p:cTn>
                                        <p:tgtEl>
                                          <p:spTgt spid="13"/>
                                        </p:tgtEl>
                                        <p:attrNameLst>
                                          <p:attrName>style.visibility</p:attrName>
                                        </p:attrNameLst>
                                      </p:cBhvr>
                                      <p:to>
                                        <p:strVal val="visible"/>
                                      </p:to>
                                    </p:set>
                                    <p:animEffect transition="in" filter="fade">
                                      <p:cBhvr>
                                        <p:cTn id="96" dur="2000"/>
                                        <p:tgtEl>
                                          <p:spTgt spid="13"/>
                                        </p:tgtEl>
                                      </p:cBhvr>
                                    </p:animEffect>
                                  </p:childTnLst>
                                </p:cTn>
                              </p:par>
                            </p:childTnLst>
                          </p:cTn>
                        </p:par>
                        <p:par>
                          <p:cTn id="97" fill="hold">
                            <p:stCondLst>
                              <p:cond delay="14000"/>
                            </p:stCondLst>
                            <p:childTnLst>
                              <p:par>
                                <p:cTn id="98" presetID="2" presetClass="entr" presetSubtype="8" fill="hold" grpId="0" nodeType="afterEffect">
                                  <p:stCondLst>
                                    <p:cond delay="3000"/>
                                  </p:stCondLst>
                                  <p:childTnLst>
                                    <p:set>
                                      <p:cBhvr>
                                        <p:cTn id="99" dur="1" fill="hold">
                                          <p:stCondLst>
                                            <p:cond delay="0"/>
                                          </p:stCondLst>
                                        </p:cTn>
                                        <p:tgtEl>
                                          <p:spTgt spid="9">
                                            <p:txEl>
                                              <p:pRg st="3" end="3"/>
                                            </p:txEl>
                                          </p:spTgt>
                                        </p:tgtEl>
                                        <p:attrNameLst>
                                          <p:attrName>style.visibility</p:attrName>
                                        </p:attrNameLst>
                                      </p:cBhvr>
                                      <p:to>
                                        <p:strVal val="visible"/>
                                      </p:to>
                                    </p:set>
                                    <p:anim calcmode="lin" valueType="num">
                                      <p:cBhvr additive="base">
                                        <p:cTn id="100"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101"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par>
                          <p:cTn id="102" fill="hold">
                            <p:stCondLst>
                              <p:cond delay="17500"/>
                            </p:stCondLst>
                            <p:childTnLst>
                              <p:par>
                                <p:cTn id="103" presetID="10" presetClass="entr" presetSubtype="0"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2000"/>
                                        <p:tgtEl>
                                          <p:spTgt spid="15"/>
                                        </p:tgtEl>
                                      </p:cBhvr>
                                    </p:animEffect>
                                  </p:childTnLst>
                                </p:cTn>
                              </p:par>
                            </p:childTnLst>
                          </p:cTn>
                        </p:par>
                        <p:par>
                          <p:cTn id="106" fill="hold">
                            <p:stCondLst>
                              <p:cond delay="19500"/>
                            </p:stCondLst>
                            <p:childTnLst>
                              <p:par>
                                <p:cTn id="107" presetID="2" presetClass="entr" presetSubtype="8" fill="hold" grpId="0" nodeType="afterEffect">
                                  <p:stCondLst>
                                    <p:cond delay="3000"/>
                                  </p:stCondLst>
                                  <p:childTnLst>
                                    <p:set>
                                      <p:cBhvr>
                                        <p:cTn id="108" dur="1" fill="hold">
                                          <p:stCondLst>
                                            <p:cond delay="0"/>
                                          </p:stCondLst>
                                        </p:cTn>
                                        <p:tgtEl>
                                          <p:spTgt spid="9">
                                            <p:txEl>
                                              <p:pRg st="4" end="4"/>
                                            </p:txEl>
                                          </p:spTgt>
                                        </p:tgtEl>
                                        <p:attrNameLst>
                                          <p:attrName>style.visibility</p:attrName>
                                        </p:attrNameLst>
                                      </p:cBhvr>
                                      <p:to>
                                        <p:strVal val="visible"/>
                                      </p:to>
                                    </p:set>
                                    <p:anim calcmode="lin" valueType="num">
                                      <p:cBhvr additive="base">
                                        <p:cTn id="109"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par>
                          <p:cTn id="111" fill="hold">
                            <p:stCondLst>
                              <p:cond delay="23000"/>
                            </p:stCondLst>
                            <p:childTnLst>
                              <p:par>
                                <p:cTn id="112" presetID="10" presetClass="entr" presetSubtype="0" fill="hold" grpId="0" nodeType="afterEffect">
                                  <p:stCondLst>
                                    <p:cond delay="0"/>
                                  </p:stCondLst>
                                  <p:childTnLst>
                                    <p:set>
                                      <p:cBhvr>
                                        <p:cTn id="113" dur="1" fill="hold">
                                          <p:stCondLst>
                                            <p:cond delay="0"/>
                                          </p:stCondLst>
                                        </p:cTn>
                                        <p:tgtEl>
                                          <p:spTgt spid="17"/>
                                        </p:tgtEl>
                                        <p:attrNameLst>
                                          <p:attrName>style.visibility</p:attrName>
                                        </p:attrNameLst>
                                      </p:cBhvr>
                                      <p:to>
                                        <p:strVal val="visible"/>
                                      </p:to>
                                    </p:set>
                                    <p:animEffect transition="in" filter="fade">
                                      <p:cBhvr>
                                        <p:cTn id="114"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P spid="5" grpId="1" build="p"/>
      <p:bldP spid="9" grpId="0" uiExpand="1" build="allAtOnce"/>
      <p:bldP spid="10" grpId="0"/>
      <p:bldP spid="11" grpId="0"/>
      <p:bldP spid="13" grpId="0"/>
      <p:bldP spid="15"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243F2-A69B-4C3B-B1D6-88AF167BD7E7}"/>
              </a:ext>
            </a:extLst>
          </p:cNvPr>
          <p:cNvSpPr>
            <a:spLocks noGrp="1"/>
          </p:cNvSpPr>
          <p:nvPr>
            <p:ph type="title"/>
          </p:nvPr>
        </p:nvSpPr>
        <p:spPr>
          <a:xfrm>
            <a:off x="1641564" y="481110"/>
            <a:ext cx="9721850" cy="609398"/>
          </a:xfrm>
        </p:spPr>
        <p:txBody>
          <a:bodyPr/>
          <a:lstStyle/>
          <a:p>
            <a:r>
              <a:rPr lang="nl-BE" dirty="0"/>
              <a:t>Wat houdt een goede onderbouwing in?</a:t>
            </a:r>
            <a:endParaRPr lang="en-BE" dirty="0"/>
          </a:p>
        </p:txBody>
      </p:sp>
      <p:sp>
        <p:nvSpPr>
          <p:cNvPr id="3" name="Content Placeholder 2">
            <a:extLst>
              <a:ext uri="{FF2B5EF4-FFF2-40B4-BE49-F238E27FC236}">
                <a16:creationId xmlns:a16="http://schemas.microsoft.com/office/drawing/2014/main" id="{8DFE6B57-7948-4723-B62F-618F4E3C9C0F}"/>
              </a:ext>
            </a:extLst>
          </p:cNvPr>
          <p:cNvSpPr>
            <a:spLocks noGrp="1"/>
          </p:cNvSpPr>
          <p:nvPr>
            <p:ph idx="1"/>
          </p:nvPr>
        </p:nvSpPr>
        <p:spPr>
          <a:xfrm>
            <a:off x="1641563" y="1491665"/>
            <a:ext cx="10188487" cy="3754874"/>
          </a:xfrm>
        </p:spPr>
        <p:txBody>
          <a:bodyPr/>
          <a:lstStyle/>
          <a:p>
            <a:r>
              <a:rPr lang="nl-BE" b="1" dirty="0"/>
              <a:t>Een objectieve onderbouwing is een reflectie van de praktische invulling voor een VCA-eis, met auditbewijs op basis van verificatie bij uitvoering van het werk binnen de scope. </a:t>
            </a:r>
          </a:p>
          <a:p>
            <a:r>
              <a:rPr lang="nl-BE" b="1" dirty="0">
                <a:cs typeface="Calibri" panose="020F0502020204030204" pitchFamily="34" charset="0"/>
              </a:rPr>
              <a:t>Een </a:t>
            </a:r>
            <a:r>
              <a:rPr lang="nl-BE" b="1" dirty="0">
                <a:effectLst/>
                <a:ea typeface="Times New Roman" panose="02020603050405020304" pitchFamily="18" charset="0"/>
                <a:cs typeface="Calibri" panose="020F0502020204030204" pitchFamily="34" charset="0"/>
              </a:rPr>
              <a:t>onderbouwing moet in feite aantonen dat de processen en de systemen om veilig (en gezond </a:t>
            </a:r>
            <a:r>
              <a:rPr lang="nl-BE" b="1" dirty="0">
                <a:effectLst/>
                <a:ea typeface="Times New Roman" panose="02020603050405020304" pitchFamily="18" charset="0"/>
                <a:cs typeface="Segoe UI Emoji" panose="020B0502040204020203" pitchFamily="34" charset="0"/>
              </a:rPr>
              <a:t>😊</a:t>
            </a:r>
            <a:r>
              <a:rPr lang="nl-BE" b="1" dirty="0">
                <a:effectLst/>
                <a:ea typeface="Times New Roman" panose="02020603050405020304" pitchFamily="18" charset="0"/>
                <a:cs typeface="Calibri" panose="020F0502020204030204" pitchFamily="34" charset="0"/>
              </a:rPr>
              <a:t>) te kunnen werken geborgd zijn.</a:t>
            </a:r>
            <a:endParaRPr lang="nl-NL" b="1" dirty="0">
              <a:effectLst/>
              <a:ea typeface="Times New Roman" panose="02020603050405020304" pitchFamily="18" charset="0"/>
              <a:cs typeface="Times New Roman" panose="02020603050405020304" pitchFamily="18" charset="0"/>
            </a:endParaRPr>
          </a:p>
          <a:p>
            <a:r>
              <a:rPr lang="nl-BE" sz="1800" dirty="0">
                <a:effectLst/>
                <a:latin typeface="Calibri" panose="020F0502020204030204" pitchFamily="34" charset="0"/>
                <a:ea typeface="Times New Roman" panose="02020603050405020304" pitchFamily="18" charset="0"/>
                <a:cs typeface="Calibri" panose="020F0502020204030204" pitchFamily="34" charset="0"/>
              </a:rPr>
              <a:t> </a:t>
            </a:r>
          </a:p>
          <a:p>
            <a:r>
              <a:rPr lang="nl-BE" b="1" dirty="0"/>
              <a:t>Uiteindelijk dient de inhoud van de onderbouwing om de VCA-coördinator te overtuigen van conformiteit.</a:t>
            </a:r>
            <a:endParaRPr lang="en-BE" b="1" dirty="0"/>
          </a:p>
        </p:txBody>
      </p:sp>
      <p:sp>
        <p:nvSpPr>
          <p:cNvPr id="4" name="Rechthoek 6">
            <a:extLst>
              <a:ext uri="{FF2B5EF4-FFF2-40B4-BE49-F238E27FC236}">
                <a16:creationId xmlns:a16="http://schemas.microsoft.com/office/drawing/2014/main" id="{15700EA1-841D-431C-9EA6-2B08C5904189}"/>
              </a:ext>
            </a:extLst>
          </p:cNvPr>
          <p:cNvSpPr/>
          <p:nvPr/>
        </p:nvSpPr>
        <p:spPr>
          <a:xfrm>
            <a:off x="3452343" y="6274362"/>
            <a:ext cx="962379" cy="369332"/>
          </a:xfrm>
          <a:prstGeom prst="rect">
            <a:avLst/>
          </a:prstGeom>
        </p:spPr>
        <p:txBody>
          <a:bodyPr wrap="none">
            <a:spAutoFit/>
          </a:bodyPr>
          <a:lstStyle/>
          <a:p>
            <a:r>
              <a:rPr lang="nl-NL" b="1" dirty="0">
                <a:solidFill>
                  <a:srgbClr val="FF0000"/>
                </a:solidFill>
              </a:rPr>
              <a:t>geborgd</a:t>
            </a:r>
            <a:endParaRPr lang="nl-NL" dirty="0">
              <a:solidFill>
                <a:srgbClr val="FF0000"/>
              </a:solidFill>
            </a:endParaRPr>
          </a:p>
        </p:txBody>
      </p:sp>
      <p:sp>
        <p:nvSpPr>
          <p:cNvPr id="5" name="Rechthoek 7">
            <a:extLst>
              <a:ext uri="{FF2B5EF4-FFF2-40B4-BE49-F238E27FC236}">
                <a16:creationId xmlns:a16="http://schemas.microsoft.com/office/drawing/2014/main" id="{53268B8A-B71B-4832-B5EB-5097FBDE489B}"/>
              </a:ext>
            </a:extLst>
          </p:cNvPr>
          <p:cNvSpPr/>
          <p:nvPr/>
        </p:nvSpPr>
        <p:spPr>
          <a:xfrm>
            <a:off x="1530516" y="5905030"/>
            <a:ext cx="1798249" cy="369332"/>
          </a:xfrm>
          <a:prstGeom prst="rect">
            <a:avLst/>
          </a:prstGeom>
        </p:spPr>
        <p:txBody>
          <a:bodyPr wrap="none">
            <a:spAutoFit/>
          </a:bodyPr>
          <a:lstStyle/>
          <a:p>
            <a:r>
              <a:rPr lang="nl-NL" b="1" dirty="0">
                <a:solidFill>
                  <a:srgbClr val="FF0000"/>
                </a:solidFill>
              </a:rPr>
              <a:t>bedrijfsspecifiek</a:t>
            </a:r>
            <a:r>
              <a:rPr lang="nl-NL" dirty="0">
                <a:solidFill>
                  <a:srgbClr val="FF0000"/>
                </a:solidFill>
              </a:rPr>
              <a:t> </a:t>
            </a:r>
          </a:p>
        </p:txBody>
      </p:sp>
      <p:sp>
        <p:nvSpPr>
          <p:cNvPr id="6" name="Rechthoek 8">
            <a:extLst>
              <a:ext uri="{FF2B5EF4-FFF2-40B4-BE49-F238E27FC236}">
                <a16:creationId xmlns:a16="http://schemas.microsoft.com/office/drawing/2014/main" id="{0574E7D9-118F-437F-805C-271ABD1B59D0}"/>
              </a:ext>
            </a:extLst>
          </p:cNvPr>
          <p:cNvSpPr/>
          <p:nvPr/>
        </p:nvSpPr>
        <p:spPr>
          <a:xfrm>
            <a:off x="3693036" y="5688568"/>
            <a:ext cx="1064202" cy="369332"/>
          </a:xfrm>
          <a:prstGeom prst="rect">
            <a:avLst/>
          </a:prstGeom>
        </p:spPr>
        <p:txBody>
          <a:bodyPr wrap="none">
            <a:spAutoFit/>
          </a:bodyPr>
          <a:lstStyle/>
          <a:p>
            <a:r>
              <a:rPr lang="nl-NL" b="1" dirty="0">
                <a:solidFill>
                  <a:srgbClr val="FF0000"/>
                </a:solidFill>
              </a:rPr>
              <a:t>concreet</a:t>
            </a:r>
            <a:r>
              <a:rPr lang="nl-NL" dirty="0">
                <a:solidFill>
                  <a:srgbClr val="FF0000"/>
                </a:solidFill>
              </a:rPr>
              <a:t> </a:t>
            </a:r>
          </a:p>
        </p:txBody>
      </p:sp>
      <p:sp>
        <p:nvSpPr>
          <p:cNvPr id="7" name="Rechthoek 9">
            <a:extLst>
              <a:ext uri="{FF2B5EF4-FFF2-40B4-BE49-F238E27FC236}">
                <a16:creationId xmlns:a16="http://schemas.microsoft.com/office/drawing/2014/main" id="{B51E8288-9E45-4DEC-B954-2EB9FD8C23DF}"/>
              </a:ext>
            </a:extLst>
          </p:cNvPr>
          <p:cNvSpPr/>
          <p:nvPr/>
        </p:nvSpPr>
        <p:spPr>
          <a:xfrm>
            <a:off x="6185712" y="5766075"/>
            <a:ext cx="1444498" cy="369332"/>
          </a:xfrm>
          <a:prstGeom prst="rect">
            <a:avLst/>
          </a:prstGeom>
        </p:spPr>
        <p:txBody>
          <a:bodyPr wrap="none">
            <a:spAutoFit/>
          </a:bodyPr>
          <a:lstStyle/>
          <a:p>
            <a:r>
              <a:rPr lang="nl-NL" b="1" dirty="0">
                <a:solidFill>
                  <a:srgbClr val="FF0000"/>
                </a:solidFill>
              </a:rPr>
              <a:t>documenten </a:t>
            </a:r>
            <a:endParaRPr lang="nl-NL" dirty="0">
              <a:solidFill>
                <a:srgbClr val="FF0000"/>
              </a:solidFill>
            </a:endParaRPr>
          </a:p>
        </p:txBody>
      </p:sp>
      <p:sp>
        <p:nvSpPr>
          <p:cNvPr id="8" name="Rechthoek 10">
            <a:extLst>
              <a:ext uri="{FF2B5EF4-FFF2-40B4-BE49-F238E27FC236}">
                <a16:creationId xmlns:a16="http://schemas.microsoft.com/office/drawing/2014/main" id="{074D2F23-ECB5-4ABE-A24D-311201212A23}"/>
              </a:ext>
            </a:extLst>
          </p:cNvPr>
          <p:cNvSpPr/>
          <p:nvPr/>
        </p:nvSpPr>
        <p:spPr>
          <a:xfrm>
            <a:off x="5828435" y="6301613"/>
            <a:ext cx="1079526" cy="369332"/>
          </a:xfrm>
          <a:prstGeom prst="rect">
            <a:avLst/>
          </a:prstGeom>
        </p:spPr>
        <p:txBody>
          <a:bodyPr wrap="none">
            <a:spAutoFit/>
          </a:bodyPr>
          <a:lstStyle/>
          <a:p>
            <a:r>
              <a:rPr lang="nl-NL" b="1" dirty="0">
                <a:solidFill>
                  <a:srgbClr val="FF0000"/>
                </a:solidFill>
              </a:rPr>
              <a:t>personen</a:t>
            </a:r>
            <a:endParaRPr lang="nl-NL" dirty="0">
              <a:solidFill>
                <a:srgbClr val="FF0000"/>
              </a:solidFill>
            </a:endParaRPr>
          </a:p>
        </p:txBody>
      </p:sp>
      <p:sp>
        <p:nvSpPr>
          <p:cNvPr id="9" name="Rechthoek 11">
            <a:extLst>
              <a:ext uri="{FF2B5EF4-FFF2-40B4-BE49-F238E27FC236}">
                <a16:creationId xmlns:a16="http://schemas.microsoft.com/office/drawing/2014/main" id="{5E538E58-F512-4899-9ACA-599C83192348}"/>
              </a:ext>
            </a:extLst>
          </p:cNvPr>
          <p:cNvSpPr/>
          <p:nvPr/>
        </p:nvSpPr>
        <p:spPr>
          <a:xfrm>
            <a:off x="7213936" y="6135407"/>
            <a:ext cx="2074350" cy="369332"/>
          </a:xfrm>
          <a:prstGeom prst="rect">
            <a:avLst/>
          </a:prstGeom>
        </p:spPr>
        <p:txBody>
          <a:bodyPr wrap="none">
            <a:spAutoFit/>
          </a:bodyPr>
          <a:lstStyle/>
          <a:p>
            <a:r>
              <a:rPr lang="nl-NL" b="1" dirty="0">
                <a:solidFill>
                  <a:srgbClr val="FF0000"/>
                </a:solidFill>
              </a:rPr>
              <a:t>manier van werken </a:t>
            </a:r>
          </a:p>
        </p:txBody>
      </p:sp>
      <p:sp>
        <p:nvSpPr>
          <p:cNvPr id="10" name="Rechthoek 12">
            <a:extLst>
              <a:ext uri="{FF2B5EF4-FFF2-40B4-BE49-F238E27FC236}">
                <a16:creationId xmlns:a16="http://schemas.microsoft.com/office/drawing/2014/main" id="{33AE43F6-BC8A-49D4-B9E0-E2927C514AE7}"/>
              </a:ext>
            </a:extLst>
          </p:cNvPr>
          <p:cNvSpPr/>
          <p:nvPr/>
        </p:nvSpPr>
        <p:spPr>
          <a:xfrm>
            <a:off x="4678823" y="6135407"/>
            <a:ext cx="870751" cy="369332"/>
          </a:xfrm>
          <a:prstGeom prst="rect">
            <a:avLst/>
          </a:prstGeom>
        </p:spPr>
        <p:txBody>
          <a:bodyPr wrap="none">
            <a:spAutoFit/>
          </a:bodyPr>
          <a:lstStyle/>
          <a:p>
            <a:r>
              <a:rPr lang="nl-NL" b="1" dirty="0">
                <a:solidFill>
                  <a:srgbClr val="FF0000"/>
                </a:solidFill>
              </a:rPr>
              <a:t>bedrijf </a:t>
            </a:r>
          </a:p>
        </p:txBody>
      </p:sp>
      <p:sp>
        <p:nvSpPr>
          <p:cNvPr id="11" name="Rechthoek 13">
            <a:extLst>
              <a:ext uri="{FF2B5EF4-FFF2-40B4-BE49-F238E27FC236}">
                <a16:creationId xmlns:a16="http://schemas.microsoft.com/office/drawing/2014/main" id="{EEC57739-C30C-434A-8190-9A93EDEB0A07}"/>
              </a:ext>
            </a:extLst>
          </p:cNvPr>
          <p:cNvSpPr/>
          <p:nvPr/>
        </p:nvSpPr>
        <p:spPr>
          <a:xfrm>
            <a:off x="9765843" y="5932281"/>
            <a:ext cx="1444178" cy="369332"/>
          </a:xfrm>
          <a:prstGeom prst="rect">
            <a:avLst/>
          </a:prstGeom>
        </p:spPr>
        <p:txBody>
          <a:bodyPr wrap="none">
            <a:spAutoFit/>
          </a:bodyPr>
          <a:lstStyle/>
          <a:p>
            <a:r>
              <a:rPr lang="nl-NL" b="1" dirty="0">
                <a:solidFill>
                  <a:srgbClr val="FF0000"/>
                </a:solidFill>
              </a:rPr>
              <a:t>werklocaties </a:t>
            </a:r>
          </a:p>
        </p:txBody>
      </p:sp>
      <p:sp>
        <p:nvSpPr>
          <p:cNvPr id="12" name="Rechthoek 14">
            <a:extLst>
              <a:ext uri="{FF2B5EF4-FFF2-40B4-BE49-F238E27FC236}">
                <a16:creationId xmlns:a16="http://schemas.microsoft.com/office/drawing/2014/main" id="{C81D4D96-F794-4AFE-B4E5-36535D3C5B6F}"/>
              </a:ext>
            </a:extLst>
          </p:cNvPr>
          <p:cNvSpPr/>
          <p:nvPr/>
        </p:nvSpPr>
        <p:spPr>
          <a:xfrm>
            <a:off x="8454595" y="5614582"/>
            <a:ext cx="945580" cy="369332"/>
          </a:xfrm>
          <a:prstGeom prst="rect">
            <a:avLst/>
          </a:prstGeom>
        </p:spPr>
        <p:txBody>
          <a:bodyPr wrap="none">
            <a:spAutoFit/>
          </a:bodyPr>
          <a:lstStyle/>
          <a:p>
            <a:r>
              <a:rPr lang="nl-NL" b="1" dirty="0">
                <a:solidFill>
                  <a:srgbClr val="FF0000"/>
                </a:solidFill>
              </a:rPr>
              <a:t>voldaan</a:t>
            </a:r>
          </a:p>
        </p:txBody>
      </p:sp>
    </p:spTree>
    <p:extLst>
      <p:ext uri="{BB962C8B-B14F-4D97-AF65-F5344CB8AC3E}">
        <p14:creationId xmlns:p14="http://schemas.microsoft.com/office/powerpoint/2010/main" val="37133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15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2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350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45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550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650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740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850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B3C0-E20D-4C6E-9D0F-90A7BAFD1907}"/>
              </a:ext>
            </a:extLst>
          </p:cNvPr>
          <p:cNvSpPr>
            <a:spLocks noGrp="1"/>
          </p:cNvSpPr>
          <p:nvPr>
            <p:ph type="title"/>
          </p:nvPr>
        </p:nvSpPr>
        <p:spPr/>
        <p:txBody>
          <a:bodyPr/>
          <a:lstStyle/>
          <a:p>
            <a:r>
              <a:rPr lang="nl-BE" dirty="0"/>
              <a:t>Conclusie</a:t>
            </a:r>
            <a:endParaRPr lang="en-BE" dirty="0"/>
          </a:p>
        </p:txBody>
      </p:sp>
      <p:sp>
        <p:nvSpPr>
          <p:cNvPr id="3" name="Content Placeholder 2">
            <a:extLst>
              <a:ext uri="{FF2B5EF4-FFF2-40B4-BE49-F238E27FC236}">
                <a16:creationId xmlns:a16="http://schemas.microsoft.com/office/drawing/2014/main" id="{7B8BBBC3-868F-40D9-A3D0-8BF7324D837D}"/>
              </a:ext>
            </a:extLst>
          </p:cNvPr>
          <p:cNvSpPr>
            <a:spLocks noGrp="1"/>
          </p:cNvSpPr>
          <p:nvPr>
            <p:ph idx="1"/>
          </p:nvPr>
        </p:nvSpPr>
        <p:spPr>
          <a:xfrm>
            <a:off x="1641564" y="1810655"/>
            <a:ext cx="9721850" cy="3323987"/>
          </a:xfrm>
        </p:spPr>
        <p:txBody>
          <a:bodyPr/>
          <a:lstStyle/>
          <a:p>
            <a:r>
              <a:rPr lang="nl-BE" b="1" dirty="0">
                <a:solidFill>
                  <a:srgbClr val="0432FF"/>
                </a:solidFill>
              </a:rPr>
              <a:t>We zijn ervan overtuigd dat auditoren op zich een goede kennis van de VCA checklist hebben en in de praktijk de audits goed uitvoeren. </a:t>
            </a:r>
          </a:p>
          <a:p>
            <a:r>
              <a:rPr lang="nl-BE" b="1" dirty="0">
                <a:solidFill>
                  <a:srgbClr val="0432FF"/>
                </a:solidFill>
              </a:rPr>
              <a:t>Echter, het rapporteren lijkt een bijkomende taak waar wellicht minder tijd beschikbaar voor wordt gesteld en /of dat het schijnbaar lastig is om de realiteit te weerspiegelen.</a:t>
            </a:r>
          </a:p>
          <a:p>
            <a:r>
              <a:rPr lang="nl-BE" b="1" dirty="0">
                <a:solidFill>
                  <a:srgbClr val="0432FF"/>
                </a:solidFill>
              </a:rPr>
              <a:t>Het is aan de VCA-coördinator om hierover te waken.</a:t>
            </a:r>
          </a:p>
        </p:txBody>
      </p:sp>
    </p:spTree>
    <p:extLst>
      <p:ext uri="{BB962C8B-B14F-4D97-AF65-F5344CB8AC3E}">
        <p14:creationId xmlns:p14="http://schemas.microsoft.com/office/powerpoint/2010/main" val="14721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1326-5291-4709-987E-2EB2A8F209CE}"/>
              </a:ext>
            </a:extLst>
          </p:cNvPr>
          <p:cNvSpPr>
            <a:spLocks noGrp="1"/>
          </p:cNvSpPr>
          <p:nvPr>
            <p:ph type="title"/>
          </p:nvPr>
        </p:nvSpPr>
        <p:spPr>
          <a:xfrm>
            <a:off x="1641564" y="520820"/>
            <a:ext cx="9721850" cy="609398"/>
          </a:xfrm>
        </p:spPr>
        <p:txBody>
          <a:bodyPr/>
          <a:lstStyle/>
          <a:p>
            <a:r>
              <a:rPr lang="nl-BE" dirty="0"/>
              <a:t>Vraag 1.6: Q&amp;A</a:t>
            </a:r>
            <a:endParaRPr lang="en-BE" dirty="0"/>
          </a:p>
        </p:txBody>
      </p:sp>
      <p:sp>
        <p:nvSpPr>
          <p:cNvPr id="3" name="Content Placeholder 2">
            <a:extLst>
              <a:ext uri="{FF2B5EF4-FFF2-40B4-BE49-F238E27FC236}">
                <a16:creationId xmlns:a16="http://schemas.microsoft.com/office/drawing/2014/main" id="{281765D1-8E35-486B-B31C-FAA099685CD4}"/>
              </a:ext>
            </a:extLst>
          </p:cNvPr>
          <p:cNvSpPr>
            <a:spLocks noGrp="1"/>
          </p:cNvSpPr>
          <p:nvPr>
            <p:ph idx="1"/>
          </p:nvPr>
        </p:nvSpPr>
        <p:spPr>
          <a:xfrm>
            <a:off x="1641564" y="1531375"/>
            <a:ext cx="9721850" cy="4462760"/>
          </a:xfrm>
        </p:spPr>
        <p:txBody>
          <a:bodyPr/>
          <a:lstStyle/>
          <a:p>
            <a:r>
              <a:rPr lang="nl-BE" sz="2800" dirty="0">
                <a:solidFill>
                  <a:srgbClr val="000000"/>
                </a:solidFill>
                <a:effectLst/>
                <a:latin typeface="Arial" panose="020B0604020202020204" pitchFamily="34" charset="0"/>
                <a:ea typeface="Times New Roman" panose="02020603050405020304" pitchFamily="18" charset="0"/>
              </a:rPr>
              <a:t>Bij vraag 1.6 wordt gevraagd naar doelstellingen omtrent ongevallen en incidenten. Voor ongevallen is dit duidelijk en kan de IF dienen. Voor incidenten is dit moeilijker: een doelstelling om 0 incidenten te hebben komt in conflict met de vraag om zoveel mogelijk incidenten te melden. Een doelstelling om bv</a:t>
            </a:r>
            <a:r>
              <a:rPr lang="nl-BE" dirty="0">
                <a:solidFill>
                  <a:srgbClr val="000000"/>
                </a:solidFill>
                <a:latin typeface="Arial" panose="020B0604020202020204" pitchFamily="34" charset="0"/>
                <a:ea typeface="Times New Roman" panose="02020603050405020304" pitchFamily="18" charset="0"/>
              </a:rPr>
              <a:t>.</a:t>
            </a:r>
            <a:r>
              <a:rPr lang="nl-BE" sz="2800" dirty="0">
                <a:solidFill>
                  <a:srgbClr val="000000"/>
                </a:solidFill>
                <a:effectLst/>
                <a:latin typeface="Arial" panose="020B0604020202020204" pitchFamily="34" charset="0"/>
                <a:ea typeface="Times New Roman" panose="02020603050405020304" pitchFamily="18" charset="0"/>
              </a:rPr>
              <a:t> 10 incidenten per jaar per FTE te melden heeft dan dikwijls tot gevolg dat medewerkers eerder onnozele zaken melden (om maar iets gemeld te hebben) en zo schiet dit zijn doel voorbij. </a:t>
            </a:r>
            <a:endParaRPr lang="en-BE" sz="2800" dirty="0">
              <a:solidFill>
                <a:srgbClr val="000000"/>
              </a:solidFill>
              <a:effectLst/>
              <a:latin typeface="Calibri" panose="020F0502020204030204" pitchFamily="34" charset="0"/>
              <a:ea typeface="Calibri" panose="020F0502020204030204" pitchFamily="34" charset="0"/>
            </a:endParaRPr>
          </a:p>
          <a:p>
            <a:endParaRPr lang="en-BE" dirty="0"/>
          </a:p>
        </p:txBody>
      </p:sp>
      <p:sp>
        <p:nvSpPr>
          <p:cNvPr id="4" name="Rectangle 3">
            <a:extLst>
              <a:ext uri="{FF2B5EF4-FFF2-40B4-BE49-F238E27FC236}">
                <a16:creationId xmlns:a16="http://schemas.microsoft.com/office/drawing/2014/main" id="{56DF3A9E-E5DF-4BA9-91FF-11E746B0DA8B}"/>
              </a:ext>
            </a:extLst>
          </p:cNvPr>
          <p:cNvSpPr/>
          <p:nvPr/>
        </p:nvSpPr>
        <p:spPr>
          <a:xfrm rot="21280214">
            <a:off x="652249" y="1443841"/>
            <a:ext cx="10887503" cy="3970318"/>
          </a:xfrm>
          <a:prstGeom prst="rect">
            <a:avLst/>
          </a:prstGeom>
          <a:noFill/>
        </p:spPr>
        <p:txBody>
          <a:bodyPr wrap="square" lIns="91440" tIns="45720" rIns="91440" bIns="45720">
            <a:spAutoFit/>
          </a:bodyPr>
          <a:lstStyle/>
          <a:p>
            <a:r>
              <a:rPr lang="nl-NL" sz="2800" dirty="0">
                <a:solidFill>
                  <a:schemeClr val="accent2"/>
                </a:solidFill>
                <a:effectLst>
                  <a:outerShdw blurRad="38100" dist="38100" dir="2700000" algn="tl">
                    <a:srgbClr val="000000">
                      <a:alpha val="43137"/>
                    </a:srgbClr>
                  </a:outerShdw>
                </a:effectLst>
              </a:rPr>
              <a:t>De toelichting VCA 2017/6.0 geeft hier een handvat:</a:t>
            </a:r>
          </a:p>
          <a:p>
            <a:endParaRPr lang="nl-NL" sz="2800" dirty="0">
              <a:solidFill>
                <a:schemeClr val="accent2"/>
              </a:solidFill>
              <a:effectLst>
                <a:outerShdw blurRad="38100" dist="38100" dir="2700000" algn="tl">
                  <a:srgbClr val="000000">
                    <a:alpha val="43137"/>
                  </a:srgbClr>
                </a:outerShdw>
              </a:effectLst>
            </a:endParaRPr>
          </a:p>
          <a:p>
            <a:r>
              <a:rPr lang="nl-NL" sz="2800" dirty="0">
                <a:solidFill>
                  <a:schemeClr val="accent2"/>
                </a:solidFill>
                <a:effectLst>
                  <a:outerShdw blurRad="38100" dist="38100" dir="2700000" algn="tl">
                    <a:srgbClr val="000000">
                      <a:alpha val="43137"/>
                    </a:srgbClr>
                  </a:outerShdw>
                </a:effectLst>
              </a:rPr>
              <a:t>In plaats van een doelstelling om X incidenten te hebben, kan de doelstelling ook zijn:  “Het aanmoedigen van incidentmeldingen”.</a:t>
            </a:r>
          </a:p>
          <a:p>
            <a:r>
              <a:rPr lang="nl-NL" sz="2800" dirty="0">
                <a:solidFill>
                  <a:schemeClr val="accent2"/>
                </a:solidFill>
                <a:effectLst>
                  <a:outerShdw blurRad="38100" dist="38100" dir="2700000" algn="tl">
                    <a:srgbClr val="000000">
                      <a:alpha val="43137"/>
                    </a:srgbClr>
                  </a:outerShdw>
                </a:effectLst>
              </a:rPr>
              <a:t>De doelstelling hoeft in dit geval niet kwantitatief te zijn en laat het bedrijf ruimte voor sensibilisatie!</a:t>
            </a:r>
          </a:p>
          <a:p>
            <a:r>
              <a:rPr lang="nl-NL" sz="2800" dirty="0">
                <a:solidFill>
                  <a:schemeClr val="accent2"/>
                </a:solidFill>
                <a:effectLst>
                  <a:outerShdw blurRad="38100" dist="38100" dir="2700000" algn="tl">
                    <a:srgbClr val="000000">
                      <a:alpha val="43137"/>
                    </a:srgbClr>
                  </a:outerShdw>
                </a:effectLst>
              </a:rPr>
              <a:t>Bij een controleaudit of </a:t>
            </a:r>
            <a:r>
              <a:rPr lang="nl-NL" sz="2800" dirty="0" err="1">
                <a:solidFill>
                  <a:schemeClr val="accent2"/>
                </a:solidFill>
                <a:effectLst>
                  <a:outerShdw blurRad="38100" dist="38100" dir="2700000" algn="tl">
                    <a:srgbClr val="000000">
                      <a:alpha val="43137"/>
                    </a:srgbClr>
                  </a:outerShdw>
                </a:effectLst>
              </a:rPr>
              <a:t>hercertificatie</a:t>
            </a:r>
            <a:r>
              <a:rPr lang="nl-NL" sz="2800" dirty="0">
                <a:solidFill>
                  <a:schemeClr val="accent2"/>
                </a:solidFill>
                <a:effectLst>
                  <a:outerShdw blurRad="38100" dist="38100" dir="2700000" algn="tl">
                    <a:srgbClr val="000000">
                      <a:alpha val="43137"/>
                    </a:srgbClr>
                  </a:outerShdw>
                </a:effectLst>
              </a:rPr>
              <a:t> kan dan nagegaan worden of er een toename / afname in meldingen is als maat voor de kwaliteit van het  initiatief tot verbeteren.</a:t>
            </a:r>
          </a:p>
        </p:txBody>
      </p:sp>
    </p:spTree>
    <p:extLst>
      <p:ext uri="{BB962C8B-B14F-4D97-AF65-F5344CB8AC3E}">
        <p14:creationId xmlns:p14="http://schemas.microsoft.com/office/powerpoint/2010/main" val="42085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3">
                                            <p:txEl>
                                              <p:pRg st="0" end="0"/>
                                            </p:txEl>
                                          </p:spTgt>
                                        </p:tgtEl>
                                        <p:attrNameLst>
                                          <p:attrName>style.color</p:attrName>
                                        </p:attrNameLst>
                                      </p:cBhvr>
                                      <p:to>
                                        <a:schemeClr val="bg2"/>
                                      </p:to>
                                    </p:animClr>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56366D7F-A138-4470-BBC7-01FBB30A5DC8}"/>
              </a:ext>
            </a:extLst>
          </p:cNvPr>
          <p:cNvSpPr txBox="1">
            <a:spLocks/>
          </p:cNvSpPr>
          <p:nvPr/>
        </p:nvSpPr>
        <p:spPr>
          <a:xfrm>
            <a:off x="1641564" y="1531375"/>
            <a:ext cx="10550436" cy="3016210"/>
          </a:xfrm>
          <a:prstGeom prst="rect">
            <a:avLst/>
          </a:prstGeom>
        </p:spPr>
        <p:txBody>
          <a:bodyPr vert="horz" wrap="square" lIns="0" tIns="0" rIns="0" bIns="0" rtlCol="0">
            <a:spAutoFit/>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2800" kern="1200">
                <a:solidFill>
                  <a:schemeClr val="tx1"/>
                </a:solidFill>
                <a:latin typeface="+mn-lt"/>
                <a:ea typeface="+mn-ea"/>
                <a:cs typeface="+mn-cs"/>
              </a:defRPr>
            </a:lvl1pPr>
            <a:lvl2pPr marL="288000" indent="-288000" algn="l" defTabSz="914400" rtl="0" eaLnBrk="1" latinLnBrk="0" hangingPunct="1">
              <a:lnSpc>
                <a:spcPct val="100000"/>
              </a:lnSpc>
              <a:spcBef>
                <a:spcPts val="0"/>
              </a:spcBef>
              <a:spcAft>
                <a:spcPts val="600"/>
              </a:spcAft>
              <a:buClr>
                <a:schemeClr val="tx2"/>
              </a:buClr>
              <a:buSzPct val="70000"/>
              <a:buFontTx/>
              <a:buBlip>
                <a:blip r:embed="rId2"/>
              </a:buBlip>
              <a:defRPr sz="2800" kern="1200">
                <a:solidFill>
                  <a:schemeClr val="tx1"/>
                </a:solidFill>
                <a:latin typeface="+mn-lt"/>
                <a:ea typeface="+mn-ea"/>
                <a:cs typeface="+mn-cs"/>
              </a:defRPr>
            </a:lvl2pPr>
            <a:lvl3pPr marL="576000" indent="-288000" algn="l" defTabSz="914400" rtl="0" eaLnBrk="1" latinLnBrk="0" hangingPunct="1">
              <a:lnSpc>
                <a:spcPct val="100000"/>
              </a:lnSpc>
              <a:spcBef>
                <a:spcPts val="0"/>
              </a:spcBef>
              <a:spcAft>
                <a:spcPts val="600"/>
              </a:spcAft>
              <a:buClr>
                <a:schemeClr val="tx2"/>
              </a:buClr>
              <a:buSzPct val="70000"/>
              <a:buFontTx/>
              <a:buBlip>
                <a:blip r:embed="rId2"/>
              </a:buBlip>
              <a:defRPr sz="2400" kern="1200">
                <a:solidFill>
                  <a:schemeClr val="tx1"/>
                </a:solidFill>
                <a:latin typeface="+mn-lt"/>
                <a:ea typeface="+mn-ea"/>
                <a:cs typeface="+mn-cs"/>
              </a:defRPr>
            </a:lvl3pPr>
            <a:lvl4pPr marL="792000" indent="-216000" algn="l" defTabSz="914400" rtl="0" eaLnBrk="1" latinLnBrk="0" hangingPunct="1">
              <a:lnSpc>
                <a:spcPct val="100000"/>
              </a:lnSpc>
              <a:spcBef>
                <a:spcPts val="0"/>
              </a:spcBef>
              <a:spcAft>
                <a:spcPts val="600"/>
              </a:spcAft>
              <a:buClr>
                <a:schemeClr val="tx2"/>
              </a:buClr>
              <a:buFont typeface="Times New Roman" panose="02020603050405020304" pitchFamily="18" charset="0"/>
              <a:buChar char="›"/>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0"/>
              </a:spcAft>
            </a:pPr>
            <a:r>
              <a:rPr lang="nl-BE" dirty="0">
                <a:solidFill>
                  <a:srgbClr val="000000"/>
                </a:solidFill>
                <a:latin typeface="Arial" panose="020B0604020202020204" pitchFamily="34" charset="0"/>
                <a:ea typeface="Times New Roman" panose="02020603050405020304" pitchFamily="18" charset="0"/>
              </a:rPr>
              <a:t>Wat kunnen we (uit ervaring van verschillende bedrijven) bij </a:t>
            </a:r>
            <a:br>
              <a:rPr lang="nl-BE" dirty="0">
                <a:solidFill>
                  <a:srgbClr val="000000"/>
                </a:solidFill>
                <a:latin typeface="Arial" panose="020B0604020202020204" pitchFamily="34" charset="0"/>
                <a:ea typeface="Times New Roman" panose="02020603050405020304" pitchFamily="18" charset="0"/>
              </a:rPr>
            </a:br>
            <a:r>
              <a:rPr lang="nl-BE" dirty="0">
                <a:solidFill>
                  <a:srgbClr val="000000"/>
                </a:solidFill>
                <a:latin typeface="Arial" panose="020B0604020202020204" pitchFamily="34" charset="0"/>
                <a:ea typeface="Times New Roman" panose="02020603050405020304" pitchFamily="18" charset="0"/>
              </a:rPr>
              <a:t>vraag 11.1 aannemen als een goed gemiddelde voor het aantal incidentmeldingen. Het gaat dan vooral om bijna-ongevallen, onveilige situaties, onveilige handelingen. Nu geven auditoren opmerkingen bij vraag 11.1 omdat er te weinig (ernstige) meldingen binnenkomen. </a:t>
            </a:r>
            <a:endParaRPr lang="en-BE" dirty="0">
              <a:solidFill>
                <a:srgbClr val="000000"/>
              </a:solidFill>
              <a:latin typeface="Calibri" panose="020F0502020204030204" pitchFamily="34" charset="0"/>
              <a:ea typeface="Calibri" panose="020F0502020204030204" pitchFamily="34" charset="0"/>
            </a:endParaRPr>
          </a:p>
          <a:p>
            <a:pPr>
              <a:spcAft>
                <a:spcPts val="0"/>
              </a:spcAft>
            </a:pPr>
            <a:endParaRPr lang="nl-NL" dirty="0"/>
          </a:p>
        </p:txBody>
      </p:sp>
      <p:sp>
        <p:nvSpPr>
          <p:cNvPr id="6" name="Title 1">
            <a:extLst>
              <a:ext uri="{FF2B5EF4-FFF2-40B4-BE49-F238E27FC236}">
                <a16:creationId xmlns:a16="http://schemas.microsoft.com/office/drawing/2014/main" id="{12AD93A9-3304-4D75-825B-374C36D14B5D}"/>
              </a:ext>
            </a:extLst>
          </p:cNvPr>
          <p:cNvSpPr txBox="1">
            <a:spLocks/>
          </p:cNvSpPr>
          <p:nvPr/>
        </p:nvSpPr>
        <p:spPr>
          <a:xfrm>
            <a:off x="1641564" y="520820"/>
            <a:ext cx="9721850" cy="609398"/>
          </a:xfrm>
          <a:prstGeom prst="rect">
            <a:avLst/>
          </a:prstGeom>
        </p:spPr>
        <p:txBody>
          <a:bodyPr vert="horz" lIns="36000" tIns="0" rIns="36000" bIns="0" rtlCol="0" anchor="t" anchorCtr="0">
            <a:spAutoFit/>
          </a:bodyPr>
          <a:lst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a:lstStyle>
          <a:p>
            <a:r>
              <a:rPr lang="nl-BE" dirty="0"/>
              <a:t>Vraag 11.1: Q&amp;A</a:t>
            </a:r>
            <a:endParaRPr lang="en-BE" dirty="0"/>
          </a:p>
        </p:txBody>
      </p:sp>
      <p:sp>
        <p:nvSpPr>
          <p:cNvPr id="9" name="Rectangle 8">
            <a:extLst>
              <a:ext uri="{FF2B5EF4-FFF2-40B4-BE49-F238E27FC236}">
                <a16:creationId xmlns:a16="http://schemas.microsoft.com/office/drawing/2014/main" id="{D604FD63-5EAE-4251-9B0D-AAB2E38EA2DC}"/>
              </a:ext>
            </a:extLst>
          </p:cNvPr>
          <p:cNvSpPr/>
          <p:nvPr/>
        </p:nvSpPr>
        <p:spPr>
          <a:xfrm rot="21280214">
            <a:off x="652249" y="1874728"/>
            <a:ext cx="10887503" cy="3108543"/>
          </a:xfrm>
          <a:prstGeom prst="rect">
            <a:avLst/>
          </a:prstGeom>
          <a:noFill/>
        </p:spPr>
        <p:txBody>
          <a:bodyPr wrap="square" lIns="91440" tIns="45720" rIns="91440" bIns="45720">
            <a:spAutoFit/>
          </a:bodyPr>
          <a:lstStyle/>
          <a:p>
            <a:r>
              <a:rPr lang="nl-NL" sz="2800" dirty="0">
                <a:solidFill>
                  <a:schemeClr val="accent2"/>
                </a:solidFill>
                <a:effectLst>
                  <a:outerShdw blurRad="38100" dist="38100" dir="2700000" algn="tl">
                    <a:srgbClr val="000000">
                      <a:alpha val="43137"/>
                    </a:srgbClr>
                  </a:outerShdw>
                </a:effectLst>
              </a:rPr>
              <a:t>Ook hier kan de toelichting VCA 2017/6.0 duidelijkheid geven:</a:t>
            </a:r>
          </a:p>
          <a:p>
            <a:endParaRPr lang="nl-NL" sz="2800" dirty="0">
              <a:solidFill>
                <a:schemeClr val="accent2"/>
              </a:solidFill>
              <a:effectLst>
                <a:outerShdw blurRad="38100" dist="38100" dir="2700000" algn="tl">
                  <a:srgbClr val="000000">
                    <a:alpha val="43137"/>
                  </a:srgbClr>
                </a:outerShdw>
              </a:effectLst>
            </a:endParaRPr>
          </a:p>
          <a:p>
            <a:r>
              <a:rPr lang="nl-NL" sz="2800" dirty="0">
                <a:solidFill>
                  <a:schemeClr val="accent2"/>
                </a:solidFill>
                <a:effectLst>
                  <a:outerShdw blurRad="38100" dist="38100" dir="2700000" algn="tl">
                    <a:srgbClr val="000000">
                      <a:alpha val="43137"/>
                    </a:srgbClr>
                  </a:outerShdw>
                </a:effectLst>
              </a:rPr>
              <a:t>Het gaat hier niet om aantallen maar om het hebben van een proces, </a:t>
            </a:r>
          </a:p>
          <a:p>
            <a:r>
              <a:rPr lang="nl-NL" sz="2800" dirty="0">
                <a:solidFill>
                  <a:schemeClr val="accent2"/>
                </a:solidFill>
                <a:effectLst>
                  <a:outerShdw blurRad="38100" dist="38100" dir="2700000" algn="tl">
                    <a:srgbClr val="000000">
                      <a:alpha val="43137"/>
                    </a:srgbClr>
                  </a:outerShdw>
                </a:effectLst>
              </a:rPr>
              <a:t>uitgewerkt in een procedure, welke goed geïmplementeerd en effectief dient te zijn. Geen of bijna geen meldingen wijst op een inefficiënt systeem of … alles is altijd en overal perfect, verifieerbaar door de auditor op de werkplekken.</a:t>
            </a:r>
          </a:p>
        </p:txBody>
      </p:sp>
      <p:sp>
        <p:nvSpPr>
          <p:cNvPr id="7" name="Tekstvak 6">
            <a:extLst>
              <a:ext uri="{FF2B5EF4-FFF2-40B4-BE49-F238E27FC236}">
                <a16:creationId xmlns:a16="http://schemas.microsoft.com/office/drawing/2014/main" id="{88A7BA9B-B935-4240-9BB5-D65BA7512803}"/>
              </a:ext>
            </a:extLst>
          </p:cNvPr>
          <p:cNvSpPr txBox="1"/>
          <p:nvPr/>
        </p:nvSpPr>
        <p:spPr>
          <a:xfrm>
            <a:off x="1641563" y="5404615"/>
            <a:ext cx="10019025" cy="954107"/>
          </a:xfrm>
          <a:prstGeom prst="rect">
            <a:avLst/>
          </a:prstGeom>
          <a:noFill/>
        </p:spPr>
        <p:txBody>
          <a:bodyPr wrap="square">
            <a:spAutoFit/>
          </a:bodyPr>
          <a:lstStyle/>
          <a:p>
            <a:r>
              <a:rPr lang="nl-NL" sz="2800" b="1" dirty="0">
                <a:solidFill>
                  <a:srgbClr val="0432FF"/>
                </a:solidFill>
              </a:rPr>
              <a:t>Wellicht is het een idee om de (nieuwe) VCA auditoren de “Toelichting VCA 2017/6.0” door te laten nemen?!</a:t>
            </a:r>
          </a:p>
        </p:txBody>
      </p:sp>
    </p:spTree>
    <p:extLst>
      <p:ext uri="{BB962C8B-B14F-4D97-AF65-F5344CB8AC3E}">
        <p14:creationId xmlns:p14="http://schemas.microsoft.com/office/powerpoint/2010/main" val="275121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8"/>
                                        </p:tgtEl>
                                        <p:attrNameLst>
                                          <p:attrName>style.color</p:attrName>
                                        </p:attrNameLst>
                                      </p:cBhvr>
                                      <p:to>
                                        <a:schemeClr val="bg2"/>
                                      </p:to>
                                    </p:animClr>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58D7-E40D-480A-8DBA-9581F5B9586D}"/>
              </a:ext>
            </a:extLst>
          </p:cNvPr>
          <p:cNvSpPr>
            <a:spLocks noGrp="1"/>
          </p:cNvSpPr>
          <p:nvPr>
            <p:ph type="title"/>
          </p:nvPr>
        </p:nvSpPr>
        <p:spPr>
          <a:xfrm>
            <a:off x="1641564" y="425570"/>
            <a:ext cx="9721850" cy="609398"/>
          </a:xfrm>
        </p:spPr>
        <p:txBody>
          <a:bodyPr/>
          <a:lstStyle/>
          <a:p>
            <a:r>
              <a:rPr lang="nl-BE" dirty="0"/>
              <a:t>Onderbouwingen</a:t>
            </a:r>
            <a:endParaRPr lang="en-BE" dirty="0"/>
          </a:p>
        </p:txBody>
      </p:sp>
      <p:sp>
        <p:nvSpPr>
          <p:cNvPr id="3" name="Content Placeholder 2">
            <a:extLst>
              <a:ext uri="{FF2B5EF4-FFF2-40B4-BE49-F238E27FC236}">
                <a16:creationId xmlns:a16="http://schemas.microsoft.com/office/drawing/2014/main" id="{330A19FB-48BD-461F-B12D-A2D5CC113646}"/>
              </a:ext>
            </a:extLst>
          </p:cNvPr>
          <p:cNvSpPr>
            <a:spLocks noGrp="1"/>
          </p:cNvSpPr>
          <p:nvPr>
            <p:ph idx="1"/>
          </p:nvPr>
        </p:nvSpPr>
        <p:spPr>
          <a:xfrm>
            <a:off x="1641564" y="1436125"/>
            <a:ext cx="9721850" cy="430887"/>
          </a:xfrm>
        </p:spPr>
        <p:txBody>
          <a:bodyPr/>
          <a:lstStyle/>
          <a:p>
            <a:r>
              <a:rPr lang="nl-BE" b="1" dirty="0"/>
              <a:t>Voorbeeld(en) van onderbouwingen uit de praktijk!</a:t>
            </a:r>
            <a:endParaRPr lang="en-BE" b="1" dirty="0"/>
          </a:p>
        </p:txBody>
      </p:sp>
      <p:pic>
        <p:nvPicPr>
          <p:cNvPr id="1026" name="Picture 2" descr="Verhalen in beeld en geluid - EMB audio visuals">
            <a:extLst>
              <a:ext uri="{FF2B5EF4-FFF2-40B4-BE49-F238E27FC236}">
                <a16:creationId xmlns:a16="http://schemas.microsoft.com/office/drawing/2014/main" id="{81A8A370-E776-9C5B-B397-B94ABB30D3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945" y="2139519"/>
            <a:ext cx="5898915" cy="3918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1409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1.6 / De inhoud</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4093428"/>
          </a:xfrm>
        </p:spPr>
        <p:txBody>
          <a:bodyPr/>
          <a:lstStyle/>
          <a:p>
            <a:r>
              <a:rPr lang="nl-NL" dirty="0">
                <a:latin typeface="Roboto" panose="02000000000000000000" pitchFamily="2" charset="0"/>
                <a:ea typeface="Roboto" panose="02000000000000000000" pitchFamily="2" charset="0"/>
              </a:rPr>
              <a:t>Vindt beoordeling door de directie plaats betreffende het voldoen aan de VCA-eisen?</a:t>
            </a:r>
            <a:endParaRPr lang="nl-BE" dirty="0">
              <a:latin typeface="Roboto" panose="02000000000000000000" pitchFamily="2" charset="0"/>
              <a:ea typeface="Roboto" panose="02000000000000000000" pitchFamily="2" charset="0"/>
            </a:endParaRPr>
          </a:p>
          <a:p>
            <a:pPr>
              <a:spcAft>
                <a:spcPts val="0"/>
              </a:spcAft>
            </a:pPr>
            <a:r>
              <a:rPr lang="nl-NL" sz="2000" i="1" dirty="0"/>
              <a:t>De directie beoordeelt jaarlijkse </a:t>
            </a:r>
            <a:r>
              <a:rPr lang="nl-NL" sz="2000" i="1" u="sng" dirty="0"/>
              <a:t>kwalitatief</a:t>
            </a:r>
            <a:r>
              <a:rPr lang="nl-NL" sz="2000" i="1" dirty="0"/>
              <a:t> en </a:t>
            </a:r>
            <a:r>
              <a:rPr lang="nl-NL" sz="2000" i="1" u="sng" dirty="0"/>
              <a:t>kwantitatief</a:t>
            </a:r>
            <a:r>
              <a:rPr lang="nl-NL" sz="2000" i="1" dirty="0"/>
              <a:t> op basis van: </a:t>
            </a:r>
          </a:p>
          <a:p>
            <a:pPr>
              <a:spcAft>
                <a:spcPts val="0"/>
              </a:spcAft>
            </a:pPr>
            <a:r>
              <a:rPr lang="nl-NL" sz="2000" i="1" dirty="0"/>
              <a:t>-     de resultaten en de effectiviteit van de voorgaande directiebeoordeling</a:t>
            </a:r>
          </a:p>
          <a:p>
            <a:pPr marL="342900" indent="-342900">
              <a:spcAft>
                <a:spcPts val="0"/>
              </a:spcAft>
              <a:buFontTx/>
              <a:buChar char="-"/>
            </a:pPr>
            <a:r>
              <a:rPr lang="nl-NL" sz="2000" i="1" dirty="0"/>
              <a:t>een actieplan op basis van de constateringen uit de interne audit, waarin tenminste …</a:t>
            </a:r>
          </a:p>
          <a:p>
            <a:pPr marL="342900" indent="-342900">
              <a:spcAft>
                <a:spcPts val="0"/>
              </a:spcAft>
              <a:buFontTx/>
              <a:buChar char="-"/>
            </a:pPr>
            <a:r>
              <a:rPr lang="en-GB" sz="2000" i="1" dirty="0" err="1"/>
              <a:t>externe</a:t>
            </a:r>
            <a:r>
              <a:rPr lang="en-GB" sz="2000" i="1" dirty="0"/>
              <a:t> </a:t>
            </a:r>
            <a:r>
              <a:rPr lang="en-GB" sz="2000" i="1" dirty="0" err="1"/>
              <a:t>auditverslagen</a:t>
            </a:r>
            <a:r>
              <a:rPr lang="nl-NL" sz="2000" i="1" dirty="0"/>
              <a:t> </a:t>
            </a:r>
          </a:p>
          <a:p>
            <a:pPr marL="342900" indent="-342900">
              <a:spcAft>
                <a:spcPts val="0"/>
              </a:spcAft>
              <a:buFontTx/>
              <a:buChar char="-"/>
            </a:pPr>
            <a:r>
              <a:rPr lang="nl-NL" sz="2000" i="1" dirty="0"/>
              <a:t>een programma voor VGM-bewustzijn en -gedrag</a:t>
            </a:r>
          </a:p>
          <a:p>
            <a:pPr marL="342900" indent="-342900">
              <a:spcAft>
                <a:spcPts val="0"/>
              </a:spcAft>
              <a:buFontTx/>
              <a:buChar char="-"/>
            </a:pPr>
            <a:r>
              <a:rPr lang="nl-NL" sz="2000" i="1" dirty="0"/>
              <a:t>het aantal ongevallen met werkverlet, ongevallen met aangepast werk, ongevallen …</a:t>
            </a:r>
          </a:p>
          <a:p>
            <a:pPr marL="342900" indent="-342900">
              <a:spcAft>
                <a:spcPts val="0"/>
              </a:spcAft>
              <a:buFontTx/>
              <a:buChar char="-"/>
            </a:pPr>
            <a:r>
              <a:rPr lang="nl-NL" sz="2000" i="1" dirty="0"/>
              <a:t>de doelstelling met betrekking tot ongevallen en incidenten</a:t>
            </a:r>
          </a:p>
          <a:p>
            <a:pPr marL="342900" indent="-342900">
              <a:spcAft>
                <a:spcPts val="0"/>
              </a:spcAft>
              <a:buFontTx/>
              <a:buChar char="-"/>
            </a:pPr>
            <a:r>
              <a:rPr lang="nl-NL" sz="2000" i="1" dirty="0"/>
              <a:t>voor VCA Petrochemie stelt het bedrijf zelf drie aanvullende doelstellingen vast</a:t>
            </a:r>
          </a:p>
          <a:p>
            <a:pPr>
              <a:spcAft>
                <a:spcPts val="0"/>
              </a:spcAft>
            </a:pPr>
            <a:r>
              <a:rPr lang="nl-NL" sz="2000" i="1" dirty="0"/>
              <a:t>Er is een actieplan op basis van de constateringen uit de directiebeoordeling. </a:t>
            </a:r>
            <a:br>
              <a:rPr lang="nl-NL" sz="2000" i="1" dirty="0"/>
            </a:br>
            <a:r>
              <a:rPr lang="nl-NL" sz="2000" i="1" dirty="0"/>
              <a:t>De voortgang van het actieplan wordt gemonitord.</a:t>
            </a:r>
            <a:endParaRPr lang="en-BE" sz="2000" i="1" dirty="0"/>
          </a:p>
        </p:txBody>
      </p:sp>
    </p:spTree>
    <p:extLst>
      <p:ext uri="{BB962C8B-B14F-4D97-AF65-F5344CB8AC3E}">
        <p14:creationId xmlns:p14="http://schemas.microsoft.com/office/powerpoint/2010/main" val="3943194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1.6 / Een onderbouwing</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2585323"/>
          </a:xfrm>
        </p:spPr>
        <p:txBody>
          <a:bodyPr/>
          <a:lstStyle/>
          <a:p>
            <a:r>
              <a:rPr lang="nl-NL" dirty="0"/>
              <a:t>De directie van het bedrijf beoordeelt jaarlijks op basis van de vorige directie beoordeling, actieplan, verslagen interne en externe audit of het </a:t>
            </a:r>
            <a:r>
              <a:rPr lang="nl-NL" dirty="0" err="1"/>
              <a:t>VCA-systeem</a:t>
            </a:r>
            <a:r>
              <a:rPr lang="nl-NL" dirty="0"/>
              <a:t> voldoet. In de directiebeoordeling worden tevens de doelstellingen met betrekking tot de verschillende VCA aspecten vastgelegd. Tijdens de audit is het verslag van de directie beoordeling en het actieplan beoordeeld. </a:t>
            </a:r>
            <a:endParaRPr lang="en-BE" dirty="0"/>
          </a:p>
        </p:txBody>
      </p:sp>
      <p:grpSp>
        <p:nvGrpSpPr>
          <p:cNvPr id="7" name="Group 6">
            <a:extLst>
              <a:ext uri="{FF2B5EF4-FFF2-40B4-BE49-F238E27FC236}">
                <a16:creationId xmlns:a16="http://schemas.microsoft.com/office/drawing/2014/main" id="{7BC8E10F-18BD-4B7C-AE69-8FE5072DA18D}"/>
              </a:ext>
            </a:extLst>
          </p:cNvPr>
          <p:cNvGrpSpPr/>
          <p:nvPr/>
        </p:nvGrpSpPr>
        <p:grpSpPr>
          <a:xfrm>
            <a:off x="0" y="4886325"/>
            <a:ext cx="11553825" cy="1962150"/>
            <a:chOff x="0" y="4886325"/>
            <a:chExt cx="11553825" cy="1962150"/>
          </a:xfrm>
        </p:grpSpPr>
        <p:sp>
          <p:nvSpPr>
            <p:cNvPr id="6" name="Freeform: Shape 5">
              <a:extLst>
                <a:ext uri="{FF2B5EF4-FFF2-40B4-BE49-F238E27FC236}">
                  <a16:creationId xmlns:a16="http://schemas.microsoft.com/office/drawing/2014/main" id="{3AAEC8DF-112E-4D6B-A17A-DF7D92788688}"/>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4" name="TextBox 3">
              <a:extLst>
                <a:ext uri="{FF2B5EF4-FFF2-40B4-BE49-F238E27FC236}">
                  <a16:creationId xmlns:a16="http://schemas.microsoft.com/office/drawing/2014/main" id="{F8A5DA78-BFA8-4DEE-9547-A8C47EB8A254}"/>
                </a:ext>
              </a:extLst>
            </p:cNvPr>
            <p:cNvSpPr txBox="1"/>
            <p:nvPr/>
          </p:nvSpPr>
          <p:spPr>
            <a:xfrm rot="414449">
              <a:off x="363242" y="5639443"/>
              <a:ext cx="8237944" cy="523220"/>
            </a:xfrm>
            <a:prstGeom prst="rect">
              <a:avLst/>
            </a:prstGeom>
            <a:noFill/>
          </p:spPr>
          <p:txBody>
            <a:bodyPr wrap="square" rtlCol="0">
              <a:spAutoFit/>
            </a:bodyPr>
            <a:lstStyle/>
            <a:p>
              <a:r>
                <a:rPr lang="nl-BE" sz="2800" dirty="0">
                  <a:solidFill>
                    <a:schemeClr val="bg1"/>
                  </a:solidFill>
                </a:rPr>
                <a:t>Is dit een goede onderbouwing? Score van 0 tot 10…</a:t>
              </a:r>
              <a:endParaRPr lang="en-BE" sz="2800" dirty="0">
                <a:solidFill>
                  <a:schemeClr val="bg1"/>
                </a:solidFill>
              </a:endParaRPr>
            </a:p>
          </p:txBody>
        </p:sp>
      </p:grpSp>
    </p:spTree>
    <p:extLst>
      <p:ext uri="{BB962C8B-B14F-4D97-AF65-F5344CB8AC3E}">
        <p14:creationId xmlns:p14="http://schemas.microsoft.com/office/powerpoint/2010/main" val="42321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1.6 /Bevindingen</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2585323"/>
          </a:xfrm>
        </p:spPr>
        <p:txBody>
          <a:bodyPr/>
          <a:lstStyle/>
          <a:p>
            <a:r>
              <a:rPr lang="nl-NL" dirty="0"/>
              <a:t>De directie van het bedrijf beoordeelt jaarlijks op basis van de vorige directie beoordeling, actieplan, verslagen interne en externe audit of het </a:t>
            </a:r>
            <a:r>
              <a:rPr lang="nl-NL" dirty="0" err="1"/>
              <a:t>VCA-systeem</a:t>
            </a:r>
            <a:r>
              <a:rPr lang="nl-NL" dirty="0"/>
              <a:t> voldoet. In de directiebeoordeling worden tevens de doelstellingen met betrekking tot de verschillende VCA aspecten vastgelegd. Tijdens de audit is het verslag van de directie beoordeling en het actieplan beoordeeld. </a:t>
            </a:r>
            <a:endParaRPr lang="en-BE" dirty="0"/>
          </a:p>
        </p:txBody>
      </p:sp>
      <p:grpSp>
        <p:nvGrpSpPr>
          <p:cNvPr id="7" name="Group 6">
            <a:extLst>
              <a:ext uri="{FF2B5EF4-FFF2-40B4-BE49-F238E27FC236}">
                <a16:creationId xmlns:a16="http://schemas.microsoft.com/office/drawing/2014/main" id="{7BC8E10F-18BD-4B7C-AE69-8FE5072DA18D}"/>
              </a:ext>
            </a:extLst>
          </p:cNvPr>
          <p:cNvGrpSpPr/>
          <p:nvPr/>
        </p:nvGrpSpPr>
        <p:grpSpPr>
          <a:xfrm>
            <a:off x="0" y="4886325"/>
            <a:ext cx="11553825" cy="1962150"/>
            <a:chOff x="0" y="4886325"/>
            <a:chExt cx="11553825" cy="1962150"/>
          </a:xfrm>
        </p:grpSpPr>
        <p:sp>
          <p:nvSpPr>
            <p:cNvPr id="6" name="Freeform: Shape 5">
              <a:extLst>
                <a:ext uri="{FF2B5EF4-FFF2-40B4-BE49-F238E27FC236}">
                  <a16:creationId xmlns:a16="http://schemas.microsoft.com/office/drawing/2014/main" id="{3AAEC8DF-112E-4D6B-A17A-DF7D92788688}"/>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4" name="TextBox 3">
              <a:extLst>
                <a:ext uri="{FF2B5EF4-FFF2-40B4-BE49-F238E27FC236}">
                  <a16:creationId xmlns:a16="http://schemas.microsoft.com/office/drawing/2014/main" id="{F8A5DA78-BFA8-4DEE-9547-A8C47EB8A254}"/>
                </a:ext>
              </a:extLst>
            </p:cNvPr>
            <p:cNvSpPr txBox="1"/>
            <p:nvPr/>
          </p:nvSpPr>
          <p:spPr>
            <a:xfrm rot="414449">
              <a:off x="363242" y="5639443"/>
              <a:ext cx="8237944" cy="523220"/>
            </a:xfrm>
            <a:prstGeom prst="rect">
              <a:avLst/>
            </a:prstGeom>
            <a:noFill/>
            <a:ln>
              <a:noFill/>
            </a:ln>
          </p:spPr>
          <p:txBody>
            <a:bodyPr wrap="square" rtlCol="0">
              <a:spAutoFit/>
            </a:bodyPr>
            <a:lstStyle/>
            <a:p>
              <a:r>
                <a:rPr lang="nl-BE" sz="2800" dirty="0">
                  <a:solidFill>
                    <a:schemeClr val="bg1"/>
                  </a:solidFill>
                </a:rPr>
                <a:t>Is dit een goede onderbouwing? Score van 0 tot 10 …</a:t>
              </a:r>
              <a:endParaRPr lang="en-BE" sz="2800" dirty="0">
                <a:solidFill>
                  <a:schemeClr val="bg1"/>
                </a:solidFill>
              </a:endParaRPr>
            </a:p>
          </p:txBody>
        </p:sp>
      </p:grpSp>
      <p:sp>
        <p:nvSpPr>
          <p:cNvPr id="8" name="Rectangle 7">
            <a:extLst>
              <a:ext uri="{FF2B5EF4-FFF2-40B4-BE49-F238E27FC236}">
                <a16:creationId xmlns:a16="http://schemas.microsoft.com/office/drawing/2014/main" id="{287EDC07-64B7-4AE1-8530-95DB73BA5D66}"/>
              </a:ext>
            </a:extLst>
          </p:cNvPr>
          <p:cNvSpPr/>
          <p:nvPr/>
        </p:nvSpPr>
        <p:spPr>
          <a:xfrm rot="21280214">
            <a:off x="960235" y="2090172"/>
            <a:ext cx="10271530" cy="2677656"/>
          </a:xfrm>
          <a:prstGeom prst="rect">
            <a:avLst/>
          </a:prstGeom>
          <a:noFill/>
        </p:spPr>
        <p:txBody>
          <a:bodyPr wrap="none" lIns="91440" tIns="45720" rIns="91440" bIns="45720">
            <a:spAutoFit/>
          </a:bodyPr>
          <a:lstStyle/>
          <a:p>
            <a:r>
              <a:rPr lang="en-US" sz="2800" dirty="0">
                <a:solidFill>
                  <a:schemeClr val="accent2"/>
                </a:solidFill>
                <a:effectLst>
                  <a:outerShdw blurRad="38100" dist="38100" dir="2700000" algn="tl">
                    <a:srgbClr val="000000">
                      <a:alpha val="43137"/>
                    </a:srgbClr>
                  </a:outerShdw>
                </a:effectLst>
              </a:rPr>
              <a:t>De auditor </a:t>
            </a:r>
            <a:r>
              <a:rPr lang="en-US" sz="2800" dirty="0" err="1">
                <a:solidFill>
                  <a:schemeClr val="accent2"/>
                </a:solidFill>
                <a:effectLst>
                  <a:outerShdw blurRad="38100" dist="38100" dir="2700000" algn="tl">
                    <a:srgbClr val="000000">
                      <a:alpha val="43137"/>
                    </a:srgbClr>
                  </a:outerShdw>
                </a:effectLst>
              </a:rPr>
              <a:t>heeft</a:t>
            </a:r>
            <a:r>
              <a:rPr lang="en-US" sz="2800" dirty="0">
                <a:solidFill>
                  <a:schemeClr val="accent2"/>
                </a:solidFill>
                <a:effectLst>
                  <a:outerShdw blurRad="38100" dist="38100" dir="2700000" algn="tl">
                    <a:srgbClr val="000000">
                      <a:alpha val="43137"/>
                    </a:srgbClr>
                  </a:outerShdw>
                </a:effectLst>
              </a:rPr>
              <a:t> de </a:t>
            </a:r>
            <a:r>
              <a:rPr lang="en-US" sz="2800" dirty="0" err="1">
                <a:solidFill>
                  <a:schemeClr val="accent2"/>
                </a:solidFill>
                <a:effectLst>
                  <a:outerShdw blurRad="38100" dist="38100" dir="2700000" algn="tl">
                    <a:srgbClr val="000000">
                      <a:alpha val="43137"/>
                    </a:srgbClr>
                  </a:outerShdw>
                </a:effectLst>
              </a:rPr>
              <a:t>correcte</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zaken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bekeken</a:t>
            </a:r>
            <a:r>
              <a:rPr lang="en-US" sz="2800" dirty="0">
                <a:solidFill>
                  <a:schemeClr val="accent2"/>
                </a:solidFill>
                <a:effectLst>
                  <a:outerShdw blurRad="38100" dist="38100" dir="2700000" algn="tl">
                    <a:srgbClr val="000000">
                      <a:alpha val="43137"/>
                    </a:srgbClr>
                  </a:outerShdw>
                </a:effectLst>
              </a:rPr>
              <a:t>, maar…</a:t>
            </a:r>
          </a:p>
          <a:p>
            <a:pPr marL="685800" indent="-685800">
              <a:buFontTx/>
              <a:buChar char="-"/>
            </a:pPr>
            <a:r>
              <a:rPr lang="en-US" sz="2800" dirty="0" err="1">
                <a:solidFill>
                  <a:schemeClr val="accent2"/>
                </a:solidFill>
                <a:effectLst>
                  <a:outerShdw blurRad="38100" dist="38100" dir="2700000" algn="tl">
                    <a:srgbClr val="000000">
                      <a:alpha val="43137"/>
                    </a:srgbClr>
                  </a:outerShdw>
                </a:effectLst>
              </a:rPr>
              <a:t>Generieke</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onderbouwing</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samenvatting</a:t>
            </a:r>
            <a:r>
              <a:rPr lang="en-US" sz="2800" dirty="0">
                <a:solidFill>
                  <a:schemeClr val="accent2"/>
                </a:solidFill>
                <a:effectLst>
                  <a:outerShdw blurRad="38100" dist="38100" dir="2700000" algn="tl">
                    <a:srgbClr val="000000">
                      <a:alpha val="43137"/>
                    </a:srgbClr>
                  </a:outerShdw>
                </a:effectLst>
              </a:rPr>
              <a:t> van de </a:t>
            </a:r>
            <a:r>
              <a:rPr lang="en-US" sz="2800" dirty="0" err="1">
                <a:solidFill>
                  <a:schemeClr val="accent2"/>
                </a:solidFill>
                <a:effectLst>
                  <a:outerShdw blurRad="38100" dist="38100" dir="2700000" algn="tl">
                    <a:srgbClr val="000000">
                      <a:alpha val="43137"/>
                    </a:srgbClr>
                  </a:outerShdw>
                </a:effectLst>
              </a:rPr>
              <a:t>minimumeisen</a:t>
            </a:r>
            <a:endParaRPr lang="en-US" sz="2800" dirty="0">
              <a:solidFill>
                <a:schemeClr val="accent2"/>
              </a:solidFill>
              <a:effectLst>
                <a:outerShdw blurRad="38100" dist="38100" dir="2700000" algn="tl">
                  <a:srgbClr val="000000">
                    <a:alpha val="43137"/>
                  </a:srgbClr>
                </a:outerShdw>
              </a:effectLst>
            </a:endParaRPr>
          </a:p>
          <a:p>
            <a:pPr marL="685800" indent="-685800">
              <a:buFontTx/>
              <a:buChar char="-"/>
            </a:pPr>
            <a:r>
              <a:rPr lang="en-US" sz="2800" dirty="0" err="1">
                <a:solidFill>
                  <a:schemeClr val="accent2"/>
                </a:solidFill>
                <a:effectLst>
                  <a:outerShdw blurRad="38100" dist="38100" dir="2700000" algn="tl">
                    <a:srgbClr val="000000">
                      <a:alpha val="43137"/>
                    </a:srgbClr>
                  </a:outerShdw>
                </a:effectLst>
              </a:rPr>
              <a:t>Geen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auditbewijs</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onderbouwing</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laat</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geen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tegenverificatie</a:t>
            </a:r>
            <a:r>
              <a:rPr lang="en-US" sz="2800" dirty="0">
                <a:solidFill>
                  <a:schemeClr val="accent2"/>
                </a:solidFill>
                <a:effectLst>
                  <a:outerShdw blurRad="38100" dist="38100" dir="2700000" algn="tl">
                    <a:srgbClr val="000000">
                      <a:alpha val="43137"/>
                    </a:srgbClr>
                  </a:outerShdw>
                </a:effectLst>
              </a:rPr>
              <a:t> toe</a:t>
            </a:r>
          </a:p>
          <a:p>
            <a:pPr marL="685800" indent="-685800">
              <a:buFontTx/>
              <a:buChar char="-"/>
            </a:pPr>
            <a:r>
              <a:rPr lang="en-US" sz="2800" dirty="0" err="1">
                <a:solidFill>
                  <a:schemeClr val="accent2"/>
                </a:solidFill>
                <a:effectLst>
                  <a:outerShdw blurRad="38100" dist="38100" dir="2700000" algn="tl">
                    <a:srgbClr val="000000">
                      <a:alpha val="43137"/>
                    </a:srgbClr>
                  </a:outerShdw>
                </a:effectLst>
              </a:rPr>
              <a:t>Geen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inhoudelijke</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beschrijving</a:t>
            </a:r>
            <a:endParaRPr lang="en-US" sz="2800" dirty="0">
              <a:solidFill>
                <a:schemeClr val="accent2"/>
              </a:solidFill>
              <a:effectLst>
                <a:outerShdw blurRad="38100" dist="38100" dir="2700000" algn="tl">
                  <a:srgbClr val="000000">
                    <a:alpha val="43137"/>
                  </a:srgbClr>
                </a:outerShdw>
              </a:effectLst>
            </a:endParaRPr>
          </a:p>
          <a:p>
            <a:pPr marL="685800" indent="-685800">
              <a:buFontTx/>
              <a:buChar char="-"/>
            </a:pPr>
            <a:r>
              <a:rPr lang="en-US" sz="2800" dirty="0" err="1">
                <a:solidFill>
                  <a:schemeClr val="accent2"/>
                </a:solidFill>
                <a:effectLst>
                  <a:outerShdw blurRad="38100" dist="38100" dir="2700000" algn="tl">
                    <a:srgbClr val="000000">
                      <a:alpha val="43137"/>
                    </a:srgbClr>
                  </a:outerShdw>
                </a:effectLst>
              </a:rPr>
              <a:t>Geen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toelichting</a:t>
            </a:r>
            <a:r>
              <a:rPr lang="en-US" sz="2800" dirty="0">
                <a:solidFill>
                  <a:schemeClr val="accent2"/>
                </a:solidFill>
                <a:effectLst>
                  <a:outerShdw blurRad="38100" dist="38100" dir="2700000" algn="tl">
                    <a:srgbClr val="000000">
                      <a:alpha val="43137"/>
                    </a:srgbClr>
                  </a:outerShdw>
                </a:effectLst>
              </a:rPr>
              <a:t> van de </a:t>
            </a:r>
            <a:r>
              <a:rPr lang="en-US" sz="2800" dirty="0" err="1">
                <a:solidFill>
                  <a:schemeClr val="accent2"/>
                </a:solidFill>
                <a:effectLst>
                  <a:outerShdw blurRad="38100" dist="38100" dir="2700000" algn="tl">
                    <a:srgbClr val="000000">
                      <a:alpha val="43137"/>
                    </a:srgbClr>
                  </a:outerShdw>
                </a:effectLst>
              </a:rPr>
              <a:t>beoordeling</a:t>
            </a:r>
            <a:endParaRPr lang="en-US" sz="2800" dirty="0">
              <a:solidFill>
                <a:schemeClr val="accent2"/>
              </a:solidFill>
              <a:effectLst>
                <a:outerShdw blurRad="38100" dist="38100" dir="2700000" algn="tl">
                  <a:srgbClr val="000000">
                    <a:alpha val="43137"/>
                  </a:srgbClr>
                </a:outerShdw>
              </a:effectLst>
            </a:endParaRPr>
          </a:p>
          <a:p>
            <a:pPr marL="685800" indent="-685800">
              <a:buFontTx/>
              <a:buChar char="-"/>
            </a:pPr>
            <a:r>
              <a:rPr lang="en-US" sz="2800" dirty="0">
                <a:solidFill>
                  <a:schemeClr val="accent2"/>
                </a:solidFill>
                <a:effectLst>
                  <a:outerShdw blurRad="38100" dist="38100" dir="2700000" algn="tl">
                    <a:srgbClr val="000000">
                      <a:alpha val="43137"/>
                    </a:srgbClr>
                  </a:outerShdw>
                </a:effectLst>
              </a:rPr>
              <a:t>Wat </a:t>
            </a:r>
            <a:r>
              <a:rPr lang="en-US" sz="2800" dirty="0" err="1">
                <a:solidFill>
                  <a:schemeClr val="accent2"/>
                </a:solidFill>
                <a:effectLst>
                  <a:outerShdw blurRad="38100" dist="38100" dir="2700000" algn="tl">
                    <a:srgbClr val="000000">
                      <a:alpha val="43137"/>
                    </a:srgbClr>
                  </a:outerShdw>
                </a:effectLst>
              </a:rPr>
              <a:t>zijn</a:t>
            </a:r>
            <a:r>
              <a:rPr lang="en-US" sz="2800" dirty="0">
                <a:solidFill>
                  <a:schemeClr val="accent2"/>
                </a:solidFill>
                <a:effectLst>
                  <a:outerShdw blurRad="38100" dist="38100" dir="2700000" algn="tl">
                    <a:srgbClr val="000000">
                      <a:alpha val="43137"/>
                    </a:srgbClr>
                  </a:outerShdw>
                </a:effectLst>
              </a:rPr>
              <a:t> de </a:t>
            </a:r>
            <a:r>
              <a:rPr lang="en-US" sz="2800" dirty="0" err="1">
                <a:solidFill>
                  <a:schemeClr val="accent2"/>
                </a:solidFill>
                <a:effectLst>
                  <a:outerShdw blurRad="38100" dist="38100" dir="2700000" algn="tl">
                    <a:srgbClr val="000000">
                      <a:alpha val="43137"/>
                    </a:srgbClr>
                  </a:outerShdw>
                </a:effectLst>
              </a:rPr>
              <a:t>aandachtspunten</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voor</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toekomstige</a:t>
            </a:r>
            <a:r>
              <a:rPr lang="en-US" sz="2800" dirty="0">
                <a:solidFill>
                  <a:schemeClr val="accent2"/>
                </a:solidFill>
                <a:effectLst>
                  <a:outerShdw blurRad="38100" dist="38100" dir="2700000" algn="tl">
                    <a:srgbClr val="000000">
                      <a:alpha val="43137"/>
                    </a:srgbClr>
                  </a:outerShdw>
                </a:effectLst>
              </a:rPr>
              <a:t> </a:t>
            </a:r>
            <a:r>
              <a:rPr lang="en-US" sz="2800" dirty="0" err="1">
                <a:solidFill>
                  <a:schemeClr val="accent2"/>
                </a:solidFill>
                <a:effectLst>
                  <a:outerShdw blurRad="38100" dist="38100" dir="2700000" algn="tl">
                    <a:srgbClr val="000000">
                      <a:alpha val="43137"/>
                    </a:srgbClr>
                  </a:outerShdw>
                </a:effectLst>
              </a:rPr>
              <a:t>verificatie</a:t>
            </a:r>
            <a:r>
              <a:rPr lang="en-US" sz="2800" dirty="0">
                <a:solidFill>
                  <a:schemeClr val="accent2"/>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02473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3">
                                            <p:txEl>
                                              <p:pRg st="0" end="0"/>
                                            </p:txEl>
                                          </p:spTgt>
                                        </p:tgtEl>
                                        <p:attrNameLst>
                                          <p:attrName>style.color</p:attrName>
                                        </p:attrNameLst>
                                      </p:cBhvr>
                                      <p:to>
                                        <a:schemeClr val="bg2"/>
                                      </p:to>
                                    </p:animClr>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3.4 / De inhoud</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2523768"/>
          </a:xfrm>
        </p:spPr>
        <p:txBody>
          <a:bodyPr/>
          <a:lstStyle/>
          <a:p>
            <a:r>
              <a:rPr lang="nl-NL" b="0" i="0" dirty="0">
                <a:solidFill>
                  <a:srgbClr val="000000"/>
                </a:solidFill>
                <a:effectLst/>
                <a:latin typeface="Roboto" panose="02000000000000000000" pitchFamily="2" charset="0"/>
              </a:rPr>
              <a:t>Hebben alle medewerkers specifieke kennis en kunde gerelateerd aan door hen binnen het bedrijf uit te voeren specifieke risicovolle taken en werkzaamheden in een risicovolle omgeving?</a:t>
            </a:r>
          </a:p>
          <a:p>
            <a:r>
              <a:rPr lang="nl-NL" sz="2000" i="1" dirty="0"/>
              <a:t>Alle medewerkers beschikken over die specifieke kennis en kunde die zij nodig hebben voor de door het bedrijf uit te voeren specifieke risicovolle taken en werkzaamheden in een risicovolle omgeving.</a:t>
            </a:r>
          </a:p>
          <a:p>
            <a:r>
              <a:rPr lang="nl-NL" sz="2000" i="1" dirty="0"/>
              <a:t>Er wordt geborgd dat voldaan wordt aan de gestelde specifieke opleidings- en ervaringseisen.</a:t>
            </a:r>
          </a:p>
        </p:txBody>
      </p:sp>
    </p:spTree>
    <p:extLst>
      <p:ext uri="{BB962C8B-B14F-4D97-AF65-F5344CB8AC3E}">
        <p14:creationId xmlns:p14="http://schemas.microsoft.com/office/powerpoint/2010/main" val="185332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3.4 / Een onderbouwing</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550436" cy="4308872"/>
          </a:xfrm>
        </p:spPr>
        <p:txBody>
          <a:bodyPr/>
          <a:lstStyle/>
          <a:p>
            <a:pPr>
              <a:spcAft>
                <a:spcPts val="0"/>
              </a:spcAft>
            </a:pPr>
            <a:r>
              <a:rPr lang="nl-BE" dirty="0"/>
              <a:t>Procedure PRO3.4 30/07/2021: opleidingseisen zijn geïdentificeerd uit risicoanalyse.</a:t>
            </a:r>
          </a:p>
          <a:p>
            <a:pPr marL="457200" indent="-457200">
              <a:spcAft>
                <a:spcPts val="0"/>
              </a:spcAft>
              <a:buFont typeface="Arial" panose="020B0604020202020204" pitchFamily="34" charset="0"/>
              <a:buChar char="•"/>
            </a:pPr>
            <a:r>
              <a:rPr lang="nl-BE" dirty="0"/>
              <a:t>Opleidingsplan per risicovolle taak.</a:t>
            </a:r>
          </a:p>
          <a:p>
            <a:pPr marL="457200" indent="-457200">
              <a:spcAft>
                <a:spcPts val="0"/>
              </a:spcAft>
              <a:buFont typeface="Arial" panose="020B0604020202020204" pitchFamily="34" charset="0"/>
              <a:buChar char="•"/>
            </a:pPr>
            <a:r>
              <a:rPr lang="nl-BE" dirty="0"/>
              <a:t>Vereiste competenties in functieomschrijvingen, voor alle functies.</a:t>
            </a:r>
          </a:p>
          <a:p>
            <a:pPr marL="457200" indent="-457200">
              <a:spcAft>
                <a:spcPts val="0"/>
              </a:spcAft>
              <a:buFont typeface="Arial" panose="020B0604020202020204" pitchFamily="34" charset="0"/>
              <a:buChar char="•"/>
            </a:pPr>
            <a:r>
              <a:rPr lang="nl-BE" dirty="0"/>
              <a:t>Opvolgingstabel van opleidingen en veiligheidspaspoorten per persoon, functie, competentie en geldigheid.</a:t>
            </a:r>
          </a:p>
          <a:p>
            <a:pPr marL="457200" indent="-457200">
              <a:spcAft>
                <a:spcPts val="0"/>
              </a:spcAft>
              <a:buFont typeface="Arial" panose="020B0604020202020204" pitchFamily="34" charset="0"/>
              <a:buChar char="•"/>
            </a:pPr>
            <a:r>
              <a:rPr lang="nl-BE" dirty="0"/>
              <a:t>Beheerd voor werken op hoogte, steigerbouw, </a:t>
            </a:r>
            <a:r>
              <a:rPr lang="nl-BE" dirty="0" err="1"/>
              <a:t>verreiker</a:t>
            </a:r>
            <a:r>
              <a:rPr lang="nl-BE" dirty="0"/>
              <a:t>, hoogwerker, rolbrug, </a:t>
            </a:r>
            <a:r>
              <a:rPr lang="nl-BE" dirty="0" err="1"/>
              <a:t>rigger</a:t>
            </a:r>
            <a:r>
              <a:rPr lang="nl-BE" dirty="0"/>
              <a:t>, heftruck bestuurder, gasmeter, besloten ruimte, EHBO, PBM’s, BA4/BA5 voor laagspanning.</a:t>
            </a:r>
          </a:p>
          <a:p>
            <a:pPr>
              <a:spcAft>
                <a:spcPts val="0"/>
              </a:spcAft>
            </a:pPr>
            <a:r>
              <a:rPr lang="nl-BE" dirty="0"/>
              <a:t>Laatste update 30/07/2021</a:t>
            </a:r>
          </a:p>
        </p:txBody>
      </p:sp>
      <p:grpSp>
        <p:nvGrpSpPr>
          <p:cNvPr id="4" name="Group 3">
            <a:extLst>
              <a:ext uri="{FF2B5EF4-FFF2-40B4-BE49-F238E27FC236}">
                <a16:creationId xmlns:a16="http://schemas.microsoft.com/office/drawing/2014/main" id="{4DF67477-8E06-4000-AA6F-3CBE325D4242}"/>
              </a:ext>
            </a:extLst>
          </p:cNvPr>
          <p:cNvGrpSpPr/>
          <p:nvPr/>
        </p:nvGrpSpPr>
        <p:grpSpPr>
          <a:xfrm>
            <a:off x="0" y="4886325"/>
            <a:ext cx="11553825" cy="1962150"/>
            <a:chOff x="0" y="4886325"/>
            <a:chExt cx="11553825" cy="1962150"/>
          </a:xfrm>
        </p:grpSpPr>
        <p:sp>
          <p:nvSpPr>
            <p:cNvPr id="5" name="Freeform: Shape 4">
              <a:extLst>
                <a:ext uri="{FF2B5EF4-FFF2-40B4-BE49-F238E27FC236}">
                  <a16:creationId xmlns:a16="http://schemas.microsoft.com/office/drawing/2014/main" id="{CCD42858-8E30-4C9F-83AD-A57A8454070C}"/>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6" name="TextBox 5">
              <a:extLst>
                <a:ext uri="{FF2B5EF4-FFF2-40B4-BE49-F238E27FC236}">
                  <a16:creationId xmlns:a16="http://schemas.microsoft.com/office/drawing/2014/main" id="{FB6D085A-5CDE-41F5-892B-B941EF053D6E}"/>
                </a:ext>
              </a:extLst>
            </p:cNvPr>
            <p:cNvSpPr txBox="1"/>
            <p:nvPr/>
          </p:nvSpPr>
          <p:spPr>
            <a:xfrm rot="414449">
              <a:off x="363242" y="5639443"/>
              <a:ext cx="8237944" cy="523220"/>
            </a:xfrm>
            <a:prstGeom prst="rect">
              <a:avLst/>
            </a:prstGeom>
            <a:noFill/>
          </p:spPr>
          <p:txBody>
            <a:bodyPr wrap="square" rtlCol="0">
              <a:spAutoFit/>
            </a:bodyPr>
            <a:lstStyle/>
            <a:p>
              <a:r>
                <a:rPr lang="nl-BE" sz="2800" dirty="0">
                  <a:solidFill>
                    <a:schemeClr val="bg1"/>
                  </a:solidFill>
                </a:rPr>
                <a:t>Is dit een goede onderbouwing? Score van 0 tot 10…</a:t>
              </a:r>
              <a:endParaRPr lang="en-BE" sz="2800" dirty="0">
                <a:solidFill>
                  <a:schemeClr val="bg1"/>
                </a:solidFill>
              </a:endParaRPr>
            </a:p>
          </p:txBody>
        </p:sp>
      </p:grpSp>
    </p:spTree>
    <p:extLst>
      <p:ext uri="{BB962C8B-B14F-4D97-AF65-F5344CB8AC3E}">
        <p14:creationId xmlns:p14="http://schemas.microsoft.com/office/powerpoint/2010/main" val="157480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3.4 / Bevindingen</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641564" y="1531375"/>
            <a:ext cx="10473736" cy="4308872"/>
          </a:xfrm>
        </p:spPr>
        <p:txBody>
          <a:bodyPr/>
          <a:lstStyle/>
          <a:p>
            <a:pPr>
              <a:spcAft>
                <a:spcPts val="0"/>
              </a:spcAft>
            </a:pPr>
            <a:r>
              <a:rPr lang="nl-BE" dirty="0"/>
              <a:t>Procedure PRO3.4 30/07/2021: opleidingseisen zijn geïdentificeerd uit risicoanalyse.</a:t>
            </a:r>
          </a:p>
          <a:p>
            <a:pPr marL="457200" indent="-457200">
              <a:spcAft>
                <a:spcPts val="0"/>
              </a:spcAft>
              <a:buFont typeface="Arial" panose="020B0604020202020204" pitchFamily="34" charset="0"/>
              <a:buChar char="•"/>
            </a:pPr>
            <a:r>
              <a:rPr lang="nl-BE" dirty="0"/>
              <a:t>Opleidingsplan per risicovolle taak.</a:t>
            </a:r>
          </a:p>
          <a:p>
            <a:pPr marL="457200" indent="-457200">
              <a:spcAft>
                <a:spcPts val="0"/>
              </a:spcAft>
              <a:buFont typeface="Arial" panose="020B0604020202020204" pitchFamily="34" charset="0"/>
              <a:buChar char="•"/>
            </a:pPr>
            <a:r>
              <a:rPr lang="nl-BE" dirty="0"/>
              <a:t>Vereiste competenties in functieomschrijvingen, voor alle functies.</a:t>
            </a:r>
          </a:p>
          <a:p>
            <a:pPr marL="457200" indent="-457200">
              <a:spcAft>
                <a:spcPts val="0"/>
              </a:spcAft>
              <a:buFont typeface="Arial" panose="020B0604020202020204" pitchFamily="34" charset="0"/>
              <a:buChar char="•"/>
            </a:pPr>
            <a:r>
              <a:rPr lang="nl-BE" dirty="0"/>
              <a:t>Opvolgingstabel van opleidingen en veiligheidspaspoorten per persoon, functie, competentie en geldigheid.</a:t>
            </a:r>
          </a:p>
          <a:p>
            <a:pPr marL="457200" indent="-457200">
              <a:spcAft>
                <a:spcPts val="0"/>
              </a:spcAft>
              <a:buFont typeface="Arial" panose="020B0604020202020204" pitchFamily="34" charset="0"/>
              <a:buChar char="•"/>
            </a:pPr>
            <a:r>
              <a:rPr lang="nl-BE" dirty="0"/>
              <a:t>Beheerd voor werken op hoogte, steigerbouw, </a:t>
            </a:r>
            <a:r>
              <a:rPr lang="nl-BE" dirty="0" err="1"/>
              <a:t>verreiker</a:t>
            </a:r>
            <a:r>
              <a:rPr lang="nl-BE" dirty="0"/>
              <a:t>, hoogwerker, rolbrug, </a:t>
            </a:r>
            <a:r>
              <a:rPr lang="nl-BE" dirty="0" err="1"/>
              <a:t>rigger</a:t>
            </a:r>
            <a:r>
              <a:rPr lang="nl-BE" dirty="0"/>
              <a:t>, heftruck bestuurder, gasmeter, besloten ruimte, EHBO, PBM’s, BA4/BA5 voor laagspanning.</a:t>
            </a:r>
          </a:p>
          <a:p>
            <a:pPr>
              <a:spcAft>
                <a:spcPts val="0"/>
              </a:spcAft>
            </a:pPr>
            <a:r>
              <a:rPr lang="nl-BE" dirty="0"/>
              <a:t>Laatste update 30/07/2021</a:t>
            </a:r>
            <a:endParaRPr lang="en-BE" dirty="0"/>
          </a:p>
        </p:txBody>
      </p:sp>
      <p:grpSp>
        <p:nvGrpSpPr>
          <p:cNvPr id="7" name="Group 6">
            <a:extLst>
              <a:ext uri="{FF2B5EF4-FFF2-40B4-BE49-F238E27FC236}">
                <a16:creationId xmlns:a16="http://schemas.microsoft.com/office/drawing/2014/main" id="{7BC8E10F-18BD-4B7C-AE69-8FE5072DA18D}"/>
              </a:ext>
            </a:extLst>
          </p:cNvPr>
          <p:cNvGrpSpPr/>
          <p:nvPr/>
        </p:nvGrpSpPr>
        <p:grpSpPr>
          <a:xfrm>
            <a:off x="0" y="4886325"/>
            <a:ext cx="11553825" cy="1962150"/>
            <a:chOff x="0" y="4886325"/>
            <a:chExt cx="11553825" cy="1962150"/>
          </a:xfrm>
        </p:grpSpPr>
        <p:sp>
          <p:nvSpPr>
            <p:cNvPr id="6" name="Freeform: Shape 5">
              <a:extLst>
                <a:ext uri="{FF2B5EF4-FFF2-40B4-BE49-F238E27FC236}">
                  <a16:creationId xmlns:a16="http://schemas.microsoft.com/office/drawing/2014/main" id="{3AAEC8DF-112E-4D6B-A17A-DF7D92788688}"/>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4" name="TextBox 3">
              <a:extLst>
                <a:ext uri="{FF2B5EF4-FFF2-40B4-BE49-F238E27FC236}">
                  <a16:creationId xmlns:a16="http://schemas.microsoft.com/office/drawing/2014/main" id="{F8A5DA78-BFA8-4DEE-9547-A8C47EB8A254}"/>
                </a:ext>
              </a:extLst>
            </p:cNvPr>
            <p:cNvSpPr txBox="1"/>
            <p:nvPr/>
          </p:nvSpPr>
          <p:spPr>
            <a:xfrm rot="414449">
              <a:off x="363242" y="5639443"/>
              <a:ext cx="8237944" cy="523220"/>
            </a:xfrm>
            <a:prstGeom prst="rect">
              <a:avLst/>
            </a:prstGeom>
            <a:noFill/>
            <a:ln>
              <a:noFill/>
            </a:ln>
          </p:spPr>
          <p:txBody>
            <a:bodyPr wrap="square" rtlCol="0">
              <a:spAutoFit/>
            </a:bodyPr>
            <a:lstStyle/>
            <a:p>
              <a:r>
                <a:rPr lang="nl-BE" sz="2800" dirty="0">
                  <a:solidFill>
                    <a:schemeClr val="bg1"/>
                  </a:solidFill>
                </a:rPr>
                <a:t>Is dit een goede onderbouwing? Score van 0 tot 10 …</a:t>
              </a:r>
              <a:endParaRPr lang="en-BE" sz="2800" dirty="0">
                <a:solidFill>
                  <a:schemeClr val="bg1"/>
                </a:solidFill>
              </a:endParaRPr>
            </a:p>
          </p:txBody>
        </p:sp>
      </p:grpSp>
      <p:sp>
        <p:nvSpPr>
          <p:cNvPr id="8" name="Rectangle 7">
            <a:extLst>
              <a:ext uri="{FF2B5EF4-FFF2-40B4-BE49-F238E27FC236}">
                <a16:creationId xmlns:a16="http://schemas.microsoft.com/office/drawing/2014/main" id="{287EDC07-64B7-4AE1-8530-95DB73BA5D66}"/>
              </a:ext>
            </a:extLst>
          </p:cNvPr>
          <p:cNvSpPr/>
          <p:nvPr/>
        </p:nvSpPr>
        <p:spPr>
          <a:xfrm rot="21280214">
            <a:off x="378868" y="1443841"/>
            <a:ext cx="11434264" cy="3970318"/>
          </a:xfrm>
          <a:prstGeom prst="rect">
            <a:avLst/>
          </a:prstGeom>
          <a:noFill/>
        </p:spPr>
        <p:txBody>
          <a:bodyPr wrap="square" lIns="91440" tIns="45720" rIns="91440" bIns="45720">
            <a:spAutoFit/>
          </a:bodyPr>
          <a:lstStyle/>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bevestiging betreffende gebruik van “Opleidingengids risicovolle taken” / “Register voor risicovolle taken”</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auditbewijs: onderbouwing laat geen tegenverificatie toe</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Procedure heeft zelfde revisie als register: systeem leeft onder impuls van een consultant</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verificatie op de werf of controle voor bruikbaarheid van de </a:t>
            </a:r>
            <a:r>
              <a:rPr lang="nl-NL" sz="2800" dirty="0" err="1">
                <a:solidFill>
                  <a:schemeClr val="accent2"/>
                </a:solidFill>
                <a:effectLst>
                  <a:outerShdw blurRad="38100" dist="38100" dir="2700000" algn="tl">
                    <a:srgbClr val="000000">
                      <a:alpha val="43137"/>
                    </a:srgbClr>
                  </a:outerShdw>
                </a:effectLst>
              </a:rPr>
              <a:t>beheersmethode</a:t>
            </a:r>
            <a:r>
              <a:rPr lang="nl-NL" sz="2800" dirty="0">
                <a:solidFill>
                  <a:schemeClr val="accent2"/>
                </a:solidFill>
                <a:effectLst>
                  <a:outerShdw blurRad="38100" dist="38100" dir="2700000" algn="tl">
                    <a:srgbClr val="000000">
                      <a:alpha val="43137"/>
                    </a:srgbClr>
                  </a:outerShdw>
                </a:effectLst>
              </a:rPr>
              <a:t> in de praktijk</a:t>
            </a:r>
          </a:p>
          <a:p>
            <a:pPr marL="457200" indent="-457200">
              <a:buFont typeface="Calibri" panose="020F0502020204030204" pitchFamily="34" charset="0"/>
              <a:buChar char="-"/>
            </a:pPr>
            <a:r>
              <a:rPr lang="nl-NL" sz="2800" dirty="0">
                <a:solidFill>
                  <a:schemeClr val="accent2"/>
                </a:solidFill>
                <a:effectLst>
                  <a:outerShdw blurRad="38100" dist="38100" dir="2700000" algn="tl">
                    <a:srgbClr val="000000">
                      <a:alpha val="43137"/>
                    </a:srgbClr>
                  </a:outerShdw>
                </a:effectLst>
              </a:rPr>
              <a:t>Geen conclusie betreffende conformiteit</a:t>
            </a:r>
          </a:p>
          <a:p>
            <a:r>
              <a:rPr lang="nl-NL" sz="2800" dirty="0">
                <a:solidFill>
                  <a:schemeClr val="accent2"/>
                </a:solidFill>
                <a:effectLst>
                  <a:outerShdw blurRad="38100" dist="38100" dir="2700000" algn="tl">
                    <a:srgbClr val="000000">
                      <a:alpha val="43137"/>
                    </a:srgbClr>
                  </a:outerShdw>
                </a:effectLst>
              </a:rPr>
              <a:t>De auditor lijkt de zaken enkel administratief bekeken te hebben</a:t>
            </a:r>
          </a:p>
        </p:txBody>
      </p:sp>
    </p:spTree>
    <p:extLst>
      <p:ext uri="{BB962C8B-B14F-4D97-AF65-F5344CB8AC3E}">
        <p14:creationId xmlns:p14="http://schemas.microsoft.com/office/powerpoint/2010/main" val="389549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par>
                          <p:cTn id="8" fill="hold">
                            <p:stCondLst>
                              <p:cond delay="500"/>
                            </p:stCondLst>
                            <p:childTnLst>
                              <p:par>
                                <p:cTn id="9" presetID="3" presetClass="emph" presetSubtype="2" fill="hold" grpId="0" nodeType="afterEffect">
                                  <p:stCondLst>
                                    <p:cond delay="0"/>
                                  </p:stCondLst>
                                  <p:childTnLst>
                                    <p:animClr clrSpc="rgb" dir="cw">
                                      <p:cBhvr override="childStyle">
                                        <p:cTn id="10" dur="2000" fill="hold"/>
                                        <p:tgtEl>
                                          <p:spTgt spid="3"/>
                                        </p:tgtEl>
                                        <p:attrNameLst>
                                          <p:attrName>style.color</p:attrName>
                                        </p:attrNameLst>
                                      </p:cBhvr>
                                      <p:to>
                                        <a:schemeClr val="bg2"/>
                                      </p:to>
                                    </p:animClr>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60E4-85BE-42FA-A4CE-90AB94AAA968}"/>
              </a:ext>
            </a:extLst>
          </p:cNvPr>
          <p:cNvSpPr>
            <a:spLocks noGrp="1"/>
          </p:cNvSpPr>
          <p:nvPr>
            <p:ph type="title"/>
          </p:nvPr>
        </p:nvSpPr>
        <p:spPr>
          <a:xfrm>
            <a:off x="1641564" y="520820"/>
            <a:ext cx="9721850" cy="609398"/>
          </a:xfrm>
        </p:spPr>
        <p:txBody>
          <a:bodyPr/>
          <a:lstStyle/>
          <a:p>
            <a:r>
              <a:rPr lang="nl-BE" dirty="0"/>
              <a:t>Vraag 3.4 / Nog een onderbouwing</a:t>
            </a:r>
            <a:endParaRPr lang="en-BE" dirty="0"/>
          </a:p>
        </p:txBody>
      </p:sp>
      <p:sp>
        <p:nvSpPr>
          <p:cNvPr id="3" name="Content Placeholder 2">
            <a:extLst>
              <a:ext uri="{FF2B5EF4-FFF2-40B4-BE49-F238E27FC236}">
                <a16:creationId xmlns:a16="http://schemas.microsoft.com/office/drawing/2014/main" id="{C413AED8-DD79-46BC-9FCC-FF4607D491A3}"/>
              </a:ext>
            </a:extLst>
          </p:cNvPr>
          <p:cNvSpPr>
            <a:spLocks noGrp="1"/>
          </p:cNvSpPr>
          <p:nvPr>
            <p:ph idx="1"/>
          </p:nvPr>
        </p:nvSpPr>
        <p:spPr>
          <a:xfrm>
            <a:off x="1279888" y="1282897"/>
            <a:ext cx="10550436" cy="5170646"/>
          </a:xfrm>
        </p:spPr>
        <p:txBody>
          <a:bodyPr/>
          <a:lstStyle/>
          <a:p>
            <a:pPr>
              <a:spcAft>
                <a:spcPts val="0"/>
              </a:spcAft>
            </a:pPr>
            <a:r>
              <a:rPr lang="nl-NL" dirty="0"/>
              <a:t>Borging middels hoofdstuk 3. Voorlichting &amp; onderricht.</a:t>
            </a:r>
          </a:p>
          <a:p>
            <a:pPr>
              <a:spcAft>
                <a:spcPts val="0"/>
              </a:spcAft>
            </a:pPr>
            <a:r>
              <a:rPr lang="nl-NL" dirty="0"/>
              <a:t>Specifieke risicovolle taken en 3.4. VGM plan, werkvergunning en LMRA.</a:t>
            </a:r>
          </a:p>
          <a:p>
            <a:pPr>
              <a:spcAft>
                <a:spcPts val="0"/>
              </a:spcAft>
            </a:pPr>
            <a:r>
              <a:rPr lang="nl-NL" dirty="0"/>
              <a:t>De volgende risicovolle werkzaamheden zijn benoemd in de RI&amp;E:</a:t>
            </a:r>
          </a:p>
          <a:p>
            <a:pPr marL="457200" indent="-457200">
              <a:spcAft>
                <a:spcPts val="0"/>
              </a:spcAft>
              <a:buFont typeface="Arial" panose="020B0604020202020204" pitchFamily="34" charset="0"/>
              <a:buChar char="•"/>
            </a:pPr>
            <a:r>
              <a:rPr lang="nl-NL" dirty="0"/>
              <a:t>Hijsmiddelen</a:t>
            </a:r>
          </a:p>
          <a:p>
            <a:pPr marL="457200" indent="-457200">
              <a:spcAft>
                <a:spcPts val="0"/>
              </a:spcAft>
              <a:buFont typeface="Arial" panose="020B0604020202020204" pitchFamily="34" charset="0"/>
              <a:buChar char="•"/>
            </a:pPr>
            <a:r>
              <a:rPr lang="nl-NL" dirty="0"/>
              <a:t>Tillen en transport met vorkheftruck</a:t>
            </a:r>
          </a:p>
          <a:p>
            <a:pPr marL="457200" indent="-457200">
              <a:spcAft>
                <a:spcPts val="0"/>
              </a:spcAft>
              <a:buFont typeface="Arial" panose="020B0604020202020204" pitchFamily="34" charset="0"/>
              <a:buChar char="•"/>
            </a:pPr>
            <a:r>
              <a:rPr lang="nl-NL" dirty="0"/>
              <a:t>Werken op hoogte met gebruik van een hoogwerker</a:t>
            </a:r>
          </a:p>
          <a:p>
            <a:pPr marL="457200" indent="-457200">
              <a:spcAft>
                <a:spcPts val="0"/>
              </a:spcAft>
              <a:buFont typeface="Arial" panose="020B0604020202020204" pitchFamily="34" charset="0"/>
              <a:buChar char="•"/>
            </a:pPr>
            <a:r>
              <a:rPr lang="nl-NL" dirty="0"/>
              <a:t>Werken aan flensverbindingen</a:t>
            </a:r>
          </a:p>
          <a:p>
            <a:pPr>
              <a:spcAft>
                <a:spcPts val="0"/>
              </a:spcAft>
            </a:pPr>
            <a:r>
              <a:rPr lang="nl-NL" dirty="0"/>
              <a:t>Voor de risicovolle activiteiten zijn werkinstructies opgesteld. </a:t>
            </a:r>
          </a:p>
          <a:p>
            <a:pPr>
              <a:spcAft>
                <a:spcPts val="0"/>
              </a:spcAft>
            </a:pPr>
            <a:r>
              <a:rPr lang="nl-NL" dirty="0"/>
              <a:t>Bestaande en nieuwe medewerkers tekenen voor bekendheid met deze werkinstructies op formulier “F-5 Checklist nieuw personeel”.</a:t>
            </a:r>
          </a:p>
          <a:p>
            <a:pPr>
              <a:spcAft>
                <a:spcPts val="0"/>
              </a:spcAft>
            </a:pPr>
            <a:r>
              <a:rPr lang="nl-NL" dirty="0"/>
              <a:t>Medewerkers hebben hier aantoonbare voorlichting en instructies voor ontvangen, zie voor registraties normvragen 2.3, 3.1, 3.5, 3.6 en 4.1.</a:t>
            </a:r>
          </a:p>
        </p:txBody>
      </p:sp>
      <p:grpSp>
        <p:nvGrpSpPr>
          <p:cNvPr id="4" name="Group 3">
            <a:extLst>
              <a:ext uri="{FF2B5EF4-FFF2-40B4-BE49-F238E27FC236}">
                <a16:creationId xmlns:a16="http://schemas.microsoft.com/office/drawing/2014/main" id="{4DF67477-8E06-4000-AA6F-3CBE325D4242}"/>
              </a:ext>
            </a:extLst>
          </p:cNvPr>
          <p:cNvGrpSpPr/>
          <p:nvPr/>
        </p:nvGrpSpPr>
        <p:grpSpPr>
          <a:xfrm>
            <a:off x="0" y="4886325"/>
            <a:ext cx="11553825" cy="1962150"/>
            <a:chOff x="0" y="4886325"/>
            <a:chExt cx="11553825" cy="1962150"/>
          </a:xfrm>
        </p:grpSpPr>
        <p:sp>
          <p:nvSpPr>
            <p:cNvPr id="5" name="Freeform: Shape 4">
              <a:extLst>
                <a:ext uri="{FF2B5EF4-FFF2-40B4-BE49-F238E27FC236}">
                  <a16:creationId xmlns:a16="http://schemas.microsoft.com/office/drawing/2014/main" id="{CCD42858-8E30-4C9F-83AD-A57A8454070C}"/>
                </a:ext>
              </a:extLst>
            </p:cNvPr>
            <p:cNvSpPr/>
            <p:nvPr/>
          </p:nvSpPr>
          <p:spPr>
            <a:xfrm>
              <a:off x="0" y="4886325"/>
              <a:ext cx="11553825" cy="1962150"/>
            </a:xfrm>
            <a:custGeom>
              <a:avLst/>
              <a:gdLst>
                <a:gd name="connsiteX0" fmla="*/ 0 w 11553825"/>
                <a:gd name="connsiteY0" fmla="*/ 0 h 1962150"/>
                <a:gd name="connsiteX1" fmla="*/ 11553825 w 11553825"/>
                <a:gd name="connsiteY1" fmla="*/ 1400175 h 1962150"/>
                <a:gd name="connsiteX2" fmla="*/ 8486775 w 11553825"/>
                <a:gd name="connsiteY2" fmla="*/ 1962150 h 1962150"/>
                <a:gd name="connsiteX3" fmla="*/ 0 w 11553825"/>
                <a:gd name="connsiteY3" fmla="*/ 1000125 h 1962150"/>
                <a:gd name="connsiteX4" fmla="*/ 0 w 11553825"/>
                <a:gd name="connsiteY4" fmla="*/ 0 h 196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3825" h="1962150">
                  <a:moveTo>
                    <a:pt x="0" y="0"/>
                  </a:moveTo>
                  <a:lnTo>
                    <a:pt x="11553825" y="1400175"/>
                  </a:lnTo>
                  <a:lnTo>
                    <a:pt x="8486775" y="1962150"/>
                  </a:lnTo>
                  <a:lnTo>
                    <a:pt x="0" y="10001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dirty="0"/>
            </a:p>
          </p:txBody>
        </p:sp>
        <p:sp>
          <p:nvSpPr>
            <p:cNvPr id="6" name="TextBox 5">
              <a:extLst>
                <a:ext uri="{FF2B5EF4-FFF2-40B4-BE49-F238E27FC236}">
                  <a16:creationId xmlns:a16="http://schemas.microsoft.com/office/drawing/2014/main" id="{FB6D085A-5CDE-41F5-892B-B941EF053D6E}"/>
                </a:ext>
              </a:extLst>
            </p:cNvPr>
            <p:cNvSpPr txBox="1"/>
            <p:nvPr/>
          </p:nvSpPr>
          <p:spPr>
            <a:xfrm rot="414449">
              <a:off x="363242" y="5639443"/>
              <a:ext cx="8237944" cy="523220"/>
            </a:xfrm>
            <a:prstGeom prst="rect">
              <a:avLst/>
            </a:prstGeom>
            <a:noFill/>
            <a:ln>
              <a:noFill/>
            </a:ln>
          </p:spPr>
          <p:txBody>
            <a:bodyPr wrap="square" rtlCol="0">
              <a:spAutoFit/>
            </a:bodyPr>
            <a:lstStyle/>
            <a:p>
              <a:r>
                <a:rPr lang="nl-BE" sz="2800" dirty="0">
                  <a:solidFill>
                    <a:schemeClr val="bg1"/>
                  </a:solidFill>
                </a:rPr>
                <a:t>Is dit een goede onderbouwing? Score van 0 tot 10…</a:t>
              </a:r>
              <a:endParaRPr lang="en-BE" sz="2800" dirty="0">
                <a:solidFill>
                  <a:schemeClr val="bg1"/>
                </a:solidFill>
              </a:endParaRPr>
            </a:p>
          </p:txBody>
        </p:sp>
      </p:grpSp>
    </p:spTree>
    <p:extLst>
      <p:ext uri="{BB962C8B-B14F-4D97-AF65-F5344CB8AC3E}">
        <p14:creationId xmlns:p14="http://schemas.microsoft.com/office/powerpoint/2010/main" val="184245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Kantoorthema">
  <a:themeElements>
    <a:clrScheme name="SSVV kleuren">
      <a:dk1>
        <a:sysClr val="windowText" lastClr="000000"/>
      </a:dk1>
      <a:lt1>
        <a:sysClr val="window" lastClr="FFFFFF"/>
      </a:lt1>
      <a:dk2>
        <a:srgbClr val="00454F"/>
      </a:dk2>
      <a:lt2>
        <a:srgbClr val="E7E6E6"/>
      </a:lt2>
      <a:accent1>
        <a:srgbClr val="00AEC3"/>
      </a:accent1>
      <a:accent2>
        <a:srgbClr val="F06600"/>
      </a:accent2>
      <a:accent3>
        <a:srgbClr val="3FA535"/>
      </a:accent3>
      <a:accent4>
        <a:srgbClr val="85F0FF"/>
      </a:accent4>
      <a:accent5>
        <a:srgbClr val="FFCAA3"/>
      </a:accent5>
      <a:accent6>
        <a:srgbClr val="ADE3A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SVV Powerpoint template_v7" id="{2E678F32-59A8-154E-B316-8F75643783C6}" vid="{C7F95EBF-B4F7-E047-A01A-41C64928820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3897EC7-8255-0142-BE6E-36ABF979CD56}">
  <we:reference id="wa104380510" version="1.0.0.3" store="nl-NL" storeType="OMEX"/>
  <we:alternateReferences>
    <we:reference id="WA104380510" version="1.0.0.3"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221E1EDDC6F442990459F0635E0672" ma:contentTypeVersion="13" ma:contentTypeDescription="Een nieuw document maken." ma:contentTypeScope="" ma:versionID="2b3b7e0a954158feb46fdec9e7b323f6">
  <xsd:schema xmlns:xsd="http://www.w3.org/2001/XMLSchema" xmlns:xs="http://www.w3.org/2001/XMLSchema" xmlns:p="http://schemas.microsoft.com/office/2006/metadata/properties" xmlns:ns2="f7f33cb5-f3a0-42ab-bc95-435712786bc6" xmlns:ns3="917edc9b-a8f5-40b8-ad9c-9125e8720177" targetNamespace="http://schemas.microsoft.com/office/2006/metadata/properties" ma:root="true" ma:fieldsID="11e4cda320fc9b9909b979e13af420f4" ns2:_="" ns3:_="">
    <xsd:import namespace="f7f33cb5-f3a0-42ab-bc95-435712786bc6"/>
    <xsd:import namespace="917edc9b-a8f5-40b8-ad9c-9125e87201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f33cb5-f3a0-42ab-bc95-435712786b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7edc9b-a8f5-40b8-ad9c-9125e8720177"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C7BAE6-8822-45A4-8D2A-09EA5C2ED58E}"/>
</file>

<file path=customXml/itemProps2.xml><?xml version="1.0" encoding="utf-8"?>
<ds:datastoreItem xmlns:ds="http://schemas.openxmlformats.org/officeDocument/2006/customXml" ds:itemID="{D2150DB3-8E05-4DBC-83AB-5D108304A71E}">
  <ds:schemaRefs>
    <ds:schemaRef ds:uri="http://schemas.microsoft.com/sharepoint/v3/contenttype/forms"/>
  </ds:schemaRefs>
</ds:datastoreItem>
</file>

<file path=customXml/itemProps3.xml><?xml version="1.0" encoding="utf-8"?>
<ds:datastoreItem xmlns:ds="http://schemas.openxmlformats.org/officeDocument/2006/customXml" ds:itemID="{9B967FE6-C271-4F1A-B467-35A0CAF1E66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59</TotalTime>
  <Words>2209</Words>
  <Application>Microsoft Macintosh PowerPoint</Application>
  <PresentationFormat>Breedbeeld</PresentationFormat>
  <Paragraphs>166</Paragraphs>
  <Slides>18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Roboto</vt:lpstr>
      <vt:lpstr>Times New Roman</vt:lpstr>
      <vt:lpstr>1_Kantoorthema</vt:lpstr>
      <vt:lpstr>Het onderwerp onderbouwingen</vt:lpstr>
      <vt:lpstr>Onderbouwingen</vt:lpstr>
      <vt:lpstr>Vraag 1.6 / De inhoud</vt:lpstr>
      <vt:lpstr>Vraag 1.6 / Een onderbouwing</vt:lpstr>
      <vt:lpstr>Vraag 1.6 /Bevindingen</vt:lpstr>
      <vt:lpstr>Vraag 3.4 / De inhoud</vt:lpstr>
      <vt:lpstr>Vraag 3.4 / Een onderbouwing</vt:lpstr>
      <vt:lpstr>Vraag 3.4 / Bevindingen</vt:lpstr>
      <vt:lpstr>Vraag 3.4 / Nog een onderbouwing</vt:lpstr>
      <vt:lpstr>Vraag 3.4 /Bevindingen</vt:lpstr>
      <vt:lpstr>Vraag 11.1 / De inhoud</vt:lpstr>
      <vt:lpstr>Vraag 11.1 / Een onderbouwing</vt:lpstr>
      <vt:lpstr>Vraag 11.1 / Bevindingen</vt:lpstr>
      <vt:lpstr>Onderbouwing /De eisen</vt:lpstr>
      <vt:lpstr>Wat houdt een goede onderbouwing in?</vt:lpstr>
      <vt:lpstr>Conclusie</vt:lpstr>
      <vt:lpstr>Vraag 1.6: Q&amp;A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Rapportage beoordelen</dc:title>
  <dc:creator>Microsoft Office-gebruiker</dc:creator>
  <cp:lastModifiedBy>Bram Riedijk</cp:lastModifiedBy>
  <cp:revision>45</cp:revision>
  <dcterms:created xsi:type="dcterms:W3CDTF">2021-09-05T09:44:58Z</dcterms:created>
  <dcterms:modified xsi:type="dcterms:W3CDTF">2022-04-24T12:23:58Z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0x0101007F221E1EDDC6F442990459F0635E0672</vt:lpwstr>
  </property>
</Properties>
</file>