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0"/>
  </p:notesMasterIdLst>
  <p:sldIdLst>
    <p:sldId id="308" r:id="rId5"/>
    <p:sldId id="304" r:id="rId6"/>
    <p:sldId id="325" r:id="rId7"/>
    <p:sldId id="299" r:id="rId8"/>
    <p:sldId id="343" r:id="rId9"/>
    <p:sldId id="344" r:id="rId10"/>
    <p:sldId id="345" r:id="rId11"/>
    <p:sldId id="346" r:id="rId12"/>
    <p:sldId id="353" r:id="rId13"/>
    <p:sldId id="347" r:id="rId14"/>
    <p:sldId id="352" r:id="rId15"/>
    <p:sldId id="348" r:id="rId16"/>
    <p:sldId id="350" r:id="rId17"/>
    <p:sldId id="349" r:id="rId18"/>
    <p:sldId id="35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ck van Zwienen" initials="CvZ" lastIdx="15" clrIdx="0"/>
  <p:cmAuthor id="2" name="Bram Riedijk" initials="BR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B09D3-9AB2-41CE-9096-3B6E5CD318A7}" v="4" dt="2022-10-03T17:38:26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02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es, Erik" userId="dcb434e9-7f4e-437f-8600-0b92c8a3772a" providerId="ADAL" clId="{1ADB09D3-9AB2-41CE-9096-3B6E5CD318A7}"/>
    <pc:docChg chg="addSld modSld">
      <pc:chgData name="Claes, Erik" userId="dcb434e9-7f4e-437f-8600-0b92c8a3772a" providerId="ADAL" clId="{1ADB09D3-9AB2-41CE-9096-3B6E5CD318A7}" dt="2022-10-03T17:45:26.571" v="245" actId="207"/>
      <pc:docMkLst>
        <pc:docMk/>
      </pc:docMkLst>
      <pc:sldChg chg="modSp add mod">
        <pc:chgData name="Claes, Erik" userId="dcb434e9-7f4e-437f-8600-0b92c8a3772a" providerId="ADAL" clId="{1ADB09D3-9AB2-41CE-9096-3B6E5CD318A7}" dt="2022-10-03T17:33:18.795" v="10" actId="207"/>
        <pc:sldMkLst>
          <pc:docMk/>
          <pc:sldMk cId="920593902" sldId="350"/>
        </pc:sldMkLst>
        <pc:spChg chg="mod">
          <ac:chgData name="Claes, Erik" userId="dcb434e9-7f4e-437f-8600-0b92c8a3772a" providerId="ADAL" clId="{1ADB09D3-9AB2-41CE-9096-3B6E5CD318A7}" dt="2022-10-03T17:33:18.795" v="10" actId="207"/>
          <ac:spMkLst>
            <pc:docMk/>
            <pc:sldMk cId="920593902" sldId="350"/>
            <ac:spMk id="6" creationId="{257098BE-8FD8-58BE-FCF6-8CD56569ECC5}"/>
          </ac:spMkLst>
        </pc:spChg>
      </pc:sldChg>
      <pc:sldChg chg="modSp add mod">
        <pc:chgData name="Claes, Erik" userId="dcb434e9-7f4e-437f-8600-0b92c8a3772a" providerId="ADAL" clId="{1ADB09D3-9AB2-41CE-9096-3B6E5CD318A7}" dt="2022-10-03T17:45:26.571" v="245" actId="207"/>
        <pc:sldMkLst>
          <pc:docMk/>
          <pc:sldMk cId="3695545257" sldId="351"/>
        </pc:sldMkLst>
        <pc:spChg chg="mod">
          <ac:chgData name="Claes, Erik" userId="dcb434e9-7f4e-437f-8600-0b92c8a3772a" providerId="ADAL" clId="{1ADB09D3-9AB2-41CE-9096-3B6E5CD318A7}" dt="2022-10-03T17:45:26.571" v="245" actId="207"/>
          <ac:spMkLst>
            <pc:docMk/>
            <pc:sldMk cId="3695545257" sldId="351"/>
            <ac:spMk id="5" creationId="{1CE54042-EFEF-DA11-97E3-C2661185EC0F}"/>
          </ac:spMkLst>
        </pc:spChg>
      </pc:sldChg>
      <pc:sldChg chg="modSp add mod">
        <pc:chgData name="Claes, Erik" userId="dcb434e9-7f4e-437f-8600-0b92c8a3772a" providerId="ADAL" clId="{1ADB09D3-9AB2-41CE-9096-3B6E5CD318A7}" dt="2022-10-03T17:45:09.525" v="244" actId="207"/>
        <pc:sldMkLst>
          <pc:docMk/>
          <pc:sldMk cId="1157410720" sldId="352"/>
        </pc:sldMkLst>
        <pc:spChg chg="mod">
          <ac:chgData name="Claes, Erik" userId="dcb434e9-7f4e-437f-8600-0b92c8a3772a" providerId="ADAL" clId="{1ADB09D3-9AB2-41CE-9096-3B6E5CD318A7}" dt="2022-10-03T17:45:01.490" v="242" actId="207"/>
          <ac:spMkLst>
            <pc:docMk/>
            <pc:sldMk cId="1157410720" sldId="352"/>
            <ac:spMk id="5" creationId="{9E2A2360-CE15-AE7B-9631-894F207B6418}"/>
          </ac:spMkLst>
        </pc:spChg>
        <pc:spChg chg="mod">
          <ac:chgData name="Claes, Erik" userId="dcb434e9-7f4e-437f-8600-0b92c8a3772a" providerId="ADAL" clId="{1ADB09D3-9AB2-41CE-9096-3B6E5CD318A7}" dt="2022-10-03T17:45:09.525" v="244" actId="207"/>
          <ac:spMkLst>
            <pc:docMk/>
            <pc:sldMk cId="1157410720" sldId="352"/>
            <ac:spMk id="7" creationId="{35DB7D5A-5875-9A35-09E5-FA54406E2CC5}"/>
          </ac:spMkLst>
        </pc:spChg>
      </pc:sldChg>
      <pc:sldChg chg="modSp add mod">
        <pc:chgData name="Claes, Erik" userId="dcb434e9-7f4e-437f-8600-0b92c8a3772a" providerId="ADAL" clId="{1ADB09D3-9AB2-41CE-9096-3B6E5CD318A7}" dt="2022-10-03T17:44:56.069" v="241" actId="207"/>
        <pc:sldMkLst>
          <pc:docMk/>
          <pc:sldMk cId="1362129019" sldId="353"/>
        </pc:sldMkLst>
        <pc:spChg chg="mod">
          <ac:chgData name="Claes, Erik" userId="dcb434e9-7f4e-437f-8600-0b92c8a3772a" providerId="ADAL" clId="{1ADB09D3-9AB2-41CE-9096-3B6E5CD318A7}" dt="2022-10-03T17:44:56.069" v="241" actId="207"/>
          <ac:spMkLst>
            <pc:docMk/>
            <pc:sldMk cId="1362129019" sldId="353"/>
            <ac:spMk id="3" creationId="{6EFB2B4F-ADA1-A30D-7186-126F1855C4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A7123-26D1-AB45-96D1-F158AD436C57}" type="datetimeFigureOut">
              <a:rPr lang="nl-NL" smtClean="0"/>
              <a:t>6-10-2022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72A2D-EB40-9247-AF4E-79D39E9C2F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80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u="sng" dirty="0"/>
              <a:t>Toelichting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trike="noStrike" dirty="0"/>
              <a:t>Licht toe wat de eisen aan de rapportage betekenen:</a:t>
            </a:r>
            <a:r>
              <a:rPr lang="nl-NL" strike="noStrike" baseline="0" dirty="0"/>
              <a:t> w</a:t>
            </a:r>
            <a:r>
              <a:rPr lang="nl-NL" strike="noStrike" dirty="0"/>
              <a:t>at</a:t>
            </a:r>
            <a:r>
              <a:rPr lang="nl-NL" strike="noStrike" baseline="0" dirty="0"/>
              <a:t> wordt bedoeld met de termen ‘helder’ (begrijpelijk), ‘eenduidig’ (voor één uitleg vatbaar) en ‘onomstotelijk duidelijk zijn’(onweerlegbaar)?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trike="noStrike" baseline="0" dirty="0"/>
              <a:t>Benoem de eisen die SSVV stelt aan de rapportage. Zie; https://www.vca.nl/application/files/1415/8047/6454/Eisen_aan_de_VCA-auditrapportage.pdf</a:t>
            </a:r>
            <a:endParaRPr lang="nl-NL" strike="noStrike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B0BCD6-43DF-4590-90CC-1AC22E558E6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090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De auditor controleert de systeemvereisten bij de klant aan de hand van de vragenlijst.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200" i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EENS: gewenste resultaat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ONEENS: de klant heeft een systeem nodig om te voldoen aan de VCA-eisen, dit wordt via een vragenlijst gecontroleerd.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72A2D-EB40-9247-AF4E-79D39E9C2F2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980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De auditor controleert de systeemvereisten bij de klant aan de hand van de vragenlijst.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200" i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EENS: gewenste resultaat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ONEENS: de klant heeft een systeem nodig om te voldoen aan de VCA-eisen, dit wordt via een vragenlijst gecontroleerd.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72A2D-EB40-9247-AF4E-79D39E9C2F2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888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De auditor controleert de systeemvereisten bij de klant aan de hand van de vragenlijst.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200" i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EENS: gewenste resultaat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ONEENS: de klant heeft een systeem nodig om te voldoen aan de VCA-eisen, dit wordt via een vragenlijst gecontroleerd.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72A2D-EB40-9247-AF4E-79D39E9C2F2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241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De auditor controleert de systeemvereisten bij de klant aan de hand van de vragenlijst.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200" i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EENS: gewenste resultaat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200" i="1" dirty="0">
                <a:solidFill>
                  <a:schemeClr val="tx1"/>
                </a:solidFill>
              </a:rPr>
              <a:t>ONEENS: de klant heeft een systeem nodig om te voldoen aan de VCA-eisen, dit wordt via een vragenlijst gecontroleerd.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72A2D-EB40-9247-AF4E-79D39E9C2F2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56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Afbeelding 2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6483" cy="6858001"/>
          </a:xfrm>
          <a:prstGeom prst="rect">
            <a:avLst/>
          </a:prstGeom>
        </p:spPr>
      </p:pic>
      <p:grpSp>
        <p:nvGrpSpPr>
          <p:cNvPr id="24" name="Groep 23">
            <a:extLst>
              <a:ext uri="{FF2B5EF4-FFF2-40B4-BE49-F238E27FC236}">
                <a16:creationId xmlns:a16="http://schemas.microsoft.com/office/drawing/2014/main" id="{82799EF1-239D-4172-945E-7DF4EF1E50D4}"/>
              </a:ext>
            </a:extLst>
          </p:cNvPr>
          <p:cNvGrpSpPr/>
          <p:nvPr userDrawn="1"/>
        </p:nvGrpSpPr>
        <p:grpSpPr>
          <a:xfrm>
            <a:off x="0" y="0"/>
            <a:ext cx="12211050" cy="6858000"/>
            <a:chOff x="0" y="0"/>
            <a:chExt cx="12211050" cy="68580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5295900" cy="2571750"/>
            </a:xfrm>
            <a:custGeom>
              <a:avLst/>
              <a:gdLst>
                <a:gd name="connsiteX0" fmla="*/ 0 w 5295900"/>
                <a:gd name="connsiteY0" fmla="*/ 0 h 2571750"/>
                <a:gd name="connsiteX1" fmla="*/ 5295900 w 5295900"/>
                <a:gd name="connsiteY1" fmla="*/ 0 h 2571750"/>
                <a:gd name="connsiteX2" fmla="*/ 5295900 w 5295900"/>
                <a:gd name="connsiteY2" fmla="*/ 2571750 h 2571750"/>
                <a:gd name="connsiteX3" fmla="*/ 0 w 5295900"/>
                <a:gd name="connsiteY3" fmla="*/ 2571750 h 2571750"/>
                <a:gd name="connsiteX4" fmla="*/ 0 w 5295900"/>
                <a:gd name="connsiteY4" fmla="*/ 0 h 2571750"/>
                <a:gd name="connsiteX0" fmla="*/ 0 w 5295900"/>
                <a:gd name="connsiteY0" fmla="*/ 0 h 2571750"/>
                <a:gd name="connsiteX1" fmla="*/ 5295900 w 5295900"/>
                <a:gd name="connsiteY1" fmla="*/ 0 h 2571750"/>
                <a:gd name="connsiteX2" fmla="*/ 4743450 w 5295900"/>
                <a:gd name="connsiteY2" fmla="*/ 1733550 h 2571750"/>
                <a:gd name="connsiteX3" fmla="*/ 0 w 5295900"/>
                <a:gd name="connsiteY3" fmla="*/ 2571750 h 2571750"/>
                <a:gd name="connsiteX4" fmla="*/ 0 w 5295900"/>
                <a:gd name="connsiteY4" fmla="*/ 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5900" h="2571750">
                  <a:moveTo>
                    <a:pt x="0" y="0"/>
                  </a:moveTo>
                  <a:lnTo>
                    <a:pt x="5295900" y="0"/>
                  </a:lnTo>
                  <a:lnTo>
                    <a:pt x="4743450" y="1733550"/>
                  </a:lnTo>
                  <a:lnTo>
                    <a:pt x="0" y="2571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2990850"/>
              <a:ext cx="12211050" cy="3867150"/>
            </a:xfrm>
            <a:custGeom>
              <a:avLst/>
              <a:gdLst>
                <a:gd name="connsiteX0" fmla="*/ 0 w 12211050"/>
                <a:gd name="connsiteY0" fmla="*/ 0 h 3867150"/>
                <a:gd name="connsiteX1" fmla="*/ 12211050 w 12211050"/>
                <a:gd name="connsiteY1" fmla="*/ 0 h 3867150"/>
                <a:gd name="connsiteX2" fmla="*/ 12211050 w 12211050"/>
                <a:gd name="connsiteY2" fmla="*/ 3867150 h 3867150"/>
                <a:gd name="connsiteX3" fmla="*/ 0 w 12211050"/>
                <a:gd name="connsiteY3" fmla="*/ 3867150 h 3867150"/>
                <a:gd name="connsiteX4" fmla="*/ 0 w 12211050"/>
                <a:gd name="connsiteY4" fmla="*/ 0 h 3867150"/>
                <a:gd name="connsiteX0" fmla="*/ 0 w 12211050"/>
                <a:gd name="connsiteY0" fmla="*/ 0 h 3867150"/>
                <a:gd name="connsiteX1" fmla="*/ 12201525 w 12211050"/>
                <a:gd name="connsiteY1" fmla="*/ 2305050 h 3867150"/>
                <a:gd name="connsiteX2" fmla="*/ 12211050 w 12211050"/>
                <a:gd name="connsiteY2" fmla="*/ 3867150 h 3867150"/>
                <a:gd name="connsiteX3" fmla="*/ 0 w 12211050"/>
                <a:gd name="connsiteY3" fmla="*/ 3867150 h 3867150"/>
                <a:gd name="connsiteX4" fmla="*/ 0 w 12211050"/>
                <a:gd name="connsiteY4" fmla="*/ 0 h 386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1050" h="3867150">
                  <a:moveTo>
                    <a:pt x="0" y="0"/>
                  </a:moveTo>
                  <a:lnTo>
                    <a:pt x="12201525" y="2305050"/>
                  </a:lnTo>
                  <a:lnTo>
                    <a:pt x="12211050" y="3867150"/>
                  </a:lnTo>
                  <a:lnTo>
                    <a:pt x="0" y="386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Isosceles Triangle 15"/>
            <p:cNvSpPr/>
            <p:nvPr userDrawn="1"/>
          </p:nvSpPr>
          <p:spPr>
            <a:xfrm>
              <a:off x="5578386" y="5644542"/>
              <a:ext cx="6632664" cy="1213458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7BA6918E-8AA4-414E-A48C-716BC454EB97}"/>
                </a:ext>
              </a:extLst>
            </p:cNvPr>
            <p:cNvGrpSpPr/>
            <p:nvPr userDrawn="1"/>
          </p:nvGrpSpPr>
          <p:grpSpPr>
            <a:xfrm>
              <a:off x="613537" y="550537"/>
              <a:ext cx="3576627" cy="605459"/>
              <a:chOff x="613537" y="550537"/>
              <a:chExt cx="3576627" cy="605459"/>
            </a:xfrm>
          </p:grpSpPr>
          <p:pic>
            <p:nvPicPr>
              <p:cNvPr id="22" name="Afbeelding 21">
                <a:extLst>
                  <a:ext uri="{FF2B5EF4-FFF2-40B4-BE49-F238E27FC236}">
                    <a16:creationId xmlns:a16="http://schemas.microsoft.com/office/drawing/2014/main" id="{96D958E7-0EA4-45F7-B042-4261F69695F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613537" y="550537"/>
                <a:ext cx="1589564" cy="589534"/>
              </a:xfrm>
              <a:prstGeom prst="rect">
                <a:avLst/>
              </a:prstGeom>
            </p:spPr>
          </p:pic>
          <p:pic>
            <p:nvPicPr>
              <p:cNvPr id="23" name="Afbeelding 22">
                <a:extLst>
                  <a:ext uri="{FF2B5EF4-FFF2-40B4-BE49-F238E27FC236}">
                    <a16:creationId xmlns:a16="http://schemas.microsoft.com/office/drawing/2014/main" id="{C7FEA1FE-0D59-4F3D-93EE-0F6D9A97B96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38506" y="1010235"/>
                <a:ext cx="1751658" cy="145761"/>
              </a:xfrm>
              <a:prstGeom prst="rect">
                <a:avLst/>
              </a:prstGeom>
            </p:spPr>
          </p:pic>
        </p:grp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57225" y="4483342"/>
            <a:ext cx="9144000" cy="609398"/>
          </a:xfrm>
        </p:spPr>
        <p:txBody>
          <a:bodyPr lIns="0" rIns="0" anchor="t" anchorCtr="0"/>
          <a:lstStyle>
            <a:lvl1pPr algn="l">
              <a:defRPr sz="4400" b="1" i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57225" y="5036044"/>
            <a:ext cx="9144000" cy="430887"/>
          </a:xfrm>
        </p:spPr>
        <p:txBody>
          <a:bodyPr/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991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1564" y="1810655"/>
            <a:ext cx="9721850" cy="223138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7" name="Isosceles Triangle 10">
            <a:extLst>
              <a:ext uri="{FF2B5EF4-FFF2-40B4-BE49-F238E27FC236}">
                <a16:creationId xmlns:a16="http://schemas.microsoft.com/office/drawing/2014/main" id="{F9559106-6C03-A74F-81B8-727664F56C1E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8" name="Group 13">
            <a:extLst>
              <a:ext uri="{FF2B5EF4-FFF2-40B4-BE49-F238E27FC236}">
                <a16:creationId xmlns:a16="http://schemas.microsoft.com/office/drawing/2014/main" id="{FC489E94-A967-644F-97CE-483C6013C32C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9" name="Isosceles Triangle 11">
              <a:extLst>
                <a:ext uri="{FF2B5EF4-FFF2-40B4-BE49-F238E27FC236}">
                  <a16:creationId xmlns:a16="http://schemas.microsoft.com/office/drawing/2014/main" id="{05C3CF77-2F8A-4541-A38B-B13647FF9586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Isosceles Triangle 12">
              <a:extLst>
                <a:ext uri="{FF2B5EF4-FFF2-40B4-BE49-F238E27FC236}">
                  <a16:creationId xmlns:a16="http://schemas.microsoft.com/office/drawing/2014/main" id="{B96C4732-A0A2-6F41-8BE6-691F7E49613E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8971B753-8F85-4441-91E5-BBADD4D231FD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6294134E-729B-C34F-B1C5-F4EA6F5302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D9D94092-FD33-CE47-92B6-6508DF98AF4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87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00099"/>
            <a:ext cx="2628900" cy="53768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1950" y="800099"/>
            <a:ext cx="6940550" cy="53768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7" name="Isosceles Triangle 10">
            <a:extLst>
              <a:ext uri="{FF2B5EF4-FFF2-40B4-BE49-F238E27FC236}">
                <a16:creationId xmlns:a16="http://schemas.microsoft.com/office/drawing/2014/main" id="{F5BBE2B6-FDF2-8F48-BF14-B48B032B553F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8" name="Group 13">
            <a:extLst>
              <a:ext uri="{FF2B5EF4-FFF2-40B4-BE49-F238E27FC236}">
                <a16:creationId xmlns:a16="http://schemas.microsoft.com/office/drawing/2014/main" id="{FF9651E8-1E2A-A949-B4C9-F9F4ACBEF595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9" name="Isosceles Triangle 11">
              <a:extLst>
                <a:ext uri="{FF2B5EF4-FFF2-40B4-BE49-F238E27FC236}">
                  <a16:creationId xmlns:a16="http://schemas.microsoft.com/office/drawing/2014/main" id="{75ABDE05-5144-C343-9FEC-3BB17858D038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Isosceles Triangle 12">
              <a:extLst>
                <a:ext uri="{FF2B5EF4-FFF2-40B4-BE49-F238E27FC236}">
                  <a16:creationId xmlns:a16="http://schemas.microsoft.com/office/drawing/2014/main" id="{F9A3C393-72AF-F044-A6B0-9E62008DB12C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D2F90AF3-B0E0-0643-9FDF-79A362C68B5A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2BBCC0DA-9467-F549-B080-1E3058DA85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A1C6E536-EF30-ED4D-B6AF-DCEEF2A2E4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350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641564" y="1810655"/>
            <a:ext cx="9721850" cy="2231380"/>
          </a:xfrm>
        </p:spPr>
        <p:txBody>
          <a:bodyPr/>
          <a:lstStyle>
            <a:lvl2pPr marL="288000" indent="-288000">
              <a:buSzPct val="70000"/>
              <a:buFontTx/>
              <a:buBlip>
                <a:blip r:embed="rId2"/>
              </a:buBlip>
              <a:defRPr sz="2800"/>
            </a:lvl2pPr>
            <a:lvl3pPr marL="576000" indent="-288000">
              <a:buSzPct val="70000"/>
              <a:buFontTx/>
              <a:buBlip>
                <a:blip r:embed="rId2"/>
              </a:buBlip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7" name="Isosceles Triangle 10">
            <a:extLst>
              <a:ext uri="{FF2B5EF4-FFF2-40B4-BE49-F238E27FC236}">
                <a16:creationId xmlns:a16="http://schemas.microsoft.com/office/drawing/2014/main" id="{BE6EB81A-559D-AC45-B9B2-DF26F5C13DDF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8" name="Group 13">
            <a:extLst>
              <a:ext uri="{FF2B5EF4-FFF2-40B4-BE49-F238E27FC236}">
                <a16:creationId xmlns:a16="http://schemas.microsoft.com/office/drawing/2014/main" id="{C276DFD9-E61D-6046-A0F0-BFDFF03469C7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9" name="Isosceles Triangle 11">
              <a:extLst>
                <a:ext uri="{FF2B5EF4-FFF2-40B4-BE49-F238E27FC236}">
                  <a16:creationId xmlns:a16="http://schemas.microsoft.com/office/drawing/2014/main" id="{20333AF3-F9A9-7641-A571-B84DE63EAD31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Isosceles Triangle 12">
              <a:extLst>
                <a:ext uri="{FF2B5EF4-FFF2-40B4-BE49-F238E27FC236}">
                  <a16:creationId xmlns:a16="http://schemas.microsoft.com/office/drawing/2014/main" id="{3DE09CC8-1104-4148-8865-3BC6C65B8158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23A3C4FD-0A3C-334A-89A2-F642AEB92885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380F03E8-53CD-B04D-A0D0-B33CC94CFA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69D9160E-15DD-5C46-B81B-A75578B5A0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659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7" name="Isosceles Triangle 10">
            <a:extLst>
              <a:ext uri="{FF2B5EF4-FFF2-40B4-BE49-F238E27FC236}">
                <a16:creationId xmlns:a16="http://schemas.microsoft.com/office/drawing/2014/main" id="{5C652AD7-225B-C548-9249-8D5129F38AB8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8" name="Group 13">
            <a:extLst>
              <a:ext uri="{FF2B5EF4-FFF2-40B4-BE49-F238E27FC236}">
                <a16:creationId xmlns:a16="http://schemas.microsoft.com/office/drawing/2014/main" id="{FC8CFAE6-2FD0-524E-A122-92CB20568DFC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9" name="Isosceles Triangle 11">
              <a:extLst>
                <a:ext uri="{FF2B5EF4-FFF2-40B4-BE49-F238E27FC236}">
                  <a16:creationId xmlns:a16="http://schemas.microsoft.com/office/drawing/2014/main" id="{D7659534-2B00-934B-A4B4-C5DC67E819B6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Isosceles Triangle 12">
              <a:extLst>
                <a:ext uri="{FF2B5EF4-FFF2-40B4-BE49-F238E27FC236}">
                  <a16:creationId xmlns:a16="http://schemas.microsoft.com/office/drawing/2014/main" id="{2C217A96-58E1-874C-BE4E-F9E6AFC0D5F4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4C2F4395-CEBF-874A-8EFE-29DCA2307091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306C8E77-D7D4-CD4C-8BB2-D4B9FD0D4B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FA9D1F80-40BE-244F-9AE4-D8BC49707D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57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6395" y="1825625"/>
            <a:ext cx="46800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3414" y="1825625"/>
            <a:ext cx="46800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8" name="Isosceles Triangle 10">
            <a:extLst>
              <a:ext uri="{FF2B5EF4-FFF2-40B4-BE49-F238E27FC236}">
                <a16:creationId xmlns:a16="http://schemas.microsoft.com/office/drawing/2014/main" id="{9265A781-3355-FA4C-B301-F4B878BAA738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5210E5BA-B60E-424C-8D3B-21FCCF3D34CF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10" name="Isosceles Triangle 11">
              <a:extLst>
                <a:ext uri="{FF2B5EF4-FFF2-40B4-BE49-F238E27FC236}">
                  <a16:creationId xmlns:a16="http://schemas.microsoft.com/office/drawing/2014/main" id="{F15F9164-F27A-D445-B54F-4C893DC971A9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Isosceles Triangle 12">
              <a:extLst>
                <a:ext uri="{FF2B5EF4-FFF2-40B4-BE49-F238E27FC236}">
                  <a16:creationId xmlns:a16="http://schemas.microsoft.com/office/drawing/2014/main" id="{C6C4C334-F339-7745-812F-84FC66358903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7CB7A607-8468-194F-B5DD-05E3A475F85F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8514B7DA-44FA-124E-804F-4E9EB0308A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E02856A4-6001-A147-BAF3-6A0F2B32A9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5884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6" name="Isosceles Triangle 10">
            <a:extLst>
              <a:ext uri="{FF2B5EF4-FFF2-40B4-BE49-F238E27FC236}">
                <a16:creationId xmlns:a16="http://schemas.microsoft.com/office/drawing/2014/main" id="{A792A0C6-D74B-EC45-8F0D-73D073B824A4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7C101F8A-794B-3F41-AC8D-9262434BEB9C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8" name="Isosceles Triangle 11">
              <a:extLst>
                <a:ext uri="{FF2B5EF4-FFF2-40B4-BE49-F238E27FC236}">
                  <a16:creationId xmlns:a16="http://schemas.microsoft.com/office/drawing/2014/main" id="{4F699FD5-187E-CC4E-AD8F-ACD70421AFD2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Isosceles Triangle 12">
              <a:extLst>
                <a:ext uri="{FF2B5EF4-FFF2-40B4-BE49-F238E27FC236}">
                  <a16:creationId xmlns:a16="http://schemas.microsoft.com/office/drawing/2014/main" id="{BD8E89B0-A4FE-8747-87D1-8D5000A57216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B4D0C240-FB9C-CF4E-AE1B-70EFE094D23D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C21F0DA2-0554-2646-8783-5393C82B87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2" name="Afbeelding 11">
              <a:extLst>
                <a:ext uri="{FF2B5EF4-FFF2-40B4-BE49-F238E27FC236}">
                  <a16:creationId xmlns:a16="http://schemas.microsoft.com/office/drawing/2014/main" id="{D9202138-1B57-0143-81B5-C8A09A6B42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592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5" name="Isosceles Triangle 10">
            <a:extLst>
              <a:ext uri="{FF2B5EF4-FFF2-40B4-BE49-F238E27FC236}">
                <a16:creationId xmlns:a16="http://schemas.microsoft.com/office/drawing/2014/main" id="{001BE2C6-287F-3C4B-965C-8838F6FAC4CA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58947396-C089-394D-B7FA-7FB5C78FEC34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7" name="Isosceles Triangle 11">
              <a:extLst>
                <a:ext uri="{FF2B5EF4-FFF2-40B4-BE49-F238E27FC236}">
                  <a16:creationId xmlns:a16="http://schemas.microsoft.com/office/drawing/2014/main" id="{44130BBD-25F9-C140-A357-5C746B3D2523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8" name="Isosceles Triangle 12">
              <a:extLst>
                <a:ext uri="{FF2B5EF4-FFF2-40B4-BE49-F238E27FC236}">
                  <a16:creationId xmlns:a16="http://schemas.microsoft.com/office/drawing/2014/main" id="{CC8DB686-196D-E04B-AFD2-30AA03FE1179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3C6C91EF-DFCB-EB4E-A62F-43083873A3BE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9DECAF8C-68B1-E244-83EB-31095C0519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DDC6FE44-54CA-FA45-8019-F3A4B5B18A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780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>
            <a:extLst>
              <a:ext uri="{FF2B5EF4-FFF2-40B4-BE49-F238E27FC236}">
                <a16:creationId xmlns:a16="http://schemas.microsoft.com/office/drawing/2014/main" id="{5090966C-24B3-224E-B227-2E05589FC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6483" cy="6858001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0" y="0"/>
            <a:ext cx="12211050" cy="6858000"/>
            <a:chOff x="0" y="0"/>
            <a:chExt cx="12211050" cy="68580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5295900" cy="2571750"/>
            </a:xfrm>
            <a:custGeom>
              <a:avLst/>
              <a:gdLst>
                <a:gd name="connsiteX0" fmla="*/ 0 w 5295900"/>
                <a:gd name="connsiteY0" fmla="*/ 0 h 2571750"/>
                <a:gd name="connsiteX1" fmla="*/ 5295900 w 5295900"/>
                <a:gd name="connsiteY1" fmla="*/ 0 h 2571750"/>
                <a:gd name="connsiteX2" fmla="*/ 5295900 w 5295900"/>
                <a:gd name="connsiteY2" fmla="*/ 2571750 h 2571750"/>
                <a:gd name="connsiteX3" fmla="*/ 0 w 5295900"/>
                <a:gd name="connsiteY3" fmla="*/ 2571750 h 2571750"/>
                <a:gd name="connsiteX4" fmla="*/ 0 w 5295900"/>
                <a:gd name="connsiteY4" fmla="*/ 0 h 2571750"/>
                <a:gd name="connsiteX0" fmla="*/ 0 w 5295900"/>
                <a:gd name="connsiteY0" fmla="*/ 0 h 2571750"/>
                <a:gd name="connsiteX1" fmla="*/ 5295900 w 5295900"/>
                <a:gd name="connsiteY1" fmla="*/ 0 h 2571750"/>
                <a:gd name="connsiteX2" fmla="*/ 4743450 w 5295900"/>
                <a:gd name="connsiteY2" fmla="*/ 1733550 h 2571750"/>
                <a:gd name="connsiteX3" fmla="*/ 0 w 5295900"/>
                <a:gd name="connsiteY3" fmla="*/ 2571750 h 2571750"/>
                <a:gd name="connsiteX4" fmla="*/ 0 w 5295900"/>
                <a:gd name="connsiteY4" fmla="*/ 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5900" h="2571750">
                  <a:moveTo>
                    <a:pt x="0" y="0"/>
                  </a:moveTo>
                  <a:lnTo>
                    <a:pt x="5295900" y="0"/>
                  </a:lnTo>
                  <a:lnTo>
                    <a:pt x="4743450" y="1733550"/>
                  </a:lnTo>
                  <a:lnTo>
                    <a:pt x="0" y="2571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2990850"/>
              <a:ext cx="12211050" cy="3867150"/>
            </a:xfrm>
            <a:custGeom>
              <a:avLst/>
              <a:gdLst>
                <a:gd name="connsiteX0" fmla="*/ 0 w 12211050"/>
                <a:gd name="connsiteY0" fmla="*/ 0 h 3867150"/>
                <a:gd name="connsiteX1" fmla="*/ 12211050 w 12211050"/>
                <a:gd name="connsiteY1" fmla="*/ 0 h 3867150"/>
                <a:gd name="connsiteX2" fmla="*/ 12211050 w 12211050"/>
                <a:gd name="connsiteY2" fmla="*/ 3867150 h 3867150"/>
                <a:gd name="connsiteX3" fmla="*/ 0 w 12211050"/>
                <a:gd name="connsiteY3" fmla="*/ 3867150 h 3867150"/>
                <a:gd name="connsiteX4" fmla="*/ 0 w 12211050"/>
                <a:gd name="connsiteY4" fmla="*/ 0 h 3867150"/>
                <a:gd name="connsiteX0" fmla="*/ 0 w 12211050"/>
                <a:gd name="connsiteY0" fmla="*/ 0 h 3867150"/>
                <a:gd name="connsiteX1" fmla="*/ 12201525 w 12211050"/>
                <a:gd name="connsiteY1" fmla="*/ 2305050 h 3867150"/>
                <a:gd name="connsiteX2" fmla="*/ 12211050 w 12211050"/>
                <a:gd name="connsiteY2" fmla="*/ 3867150 h 3867150"/>
                <a:gd name="connsiteX3" fmla="*/ 0 w 12211050"/>
                <a:gd name="connsiteY3" fmla="*/ 3867150 h 3867150"/>
                <a:gd name="connsiteX4" fmla="*/ 0 w 12211050"/>
                <a:gd name="connsiteY4" fmla="*/ 0 h 386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1050" h="3867150">
                  <a:moveTo>
                    <a:pt x="0" y="0"/>
                  </a:moveTo>
                  <a:lnTo>
                    <a:pt x="12201525" y="2305050"/>
                  </a:lnTo>
                  <a:lnTo>
                    <a:pt x="12211050" y="3867150"/>
                  </a:lnTo>
                  <a:lnTo>
                    <a:pt x="0" y="386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Isosceles Triangle 15"/>
            <p:cNvSpPr/>
            <p:nvPr userDrawn="1"/>
          </p:nvSpPr>
          <p:spPr>
            <a:xfrm>
              <a:off x="5578386" y="5644542"/>
              <a:ext cx="6632664" cy="1213458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4975" y="6356350"/>
            <a:ext cx="2743200" cy="365125"/>
          </a:xfrm>
        </p:spPr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541349" y="4373011"/>
            <a:ext cx="72590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>
                <a:solidFill>
                  <a:schemeClr val="tx2"/>
                </a:solidFill>
              </a:rPr>
              <a:t>Bedankt voor uw aandacht!</a:t>
            </a:r>
          </a:p>
        </p:txBody>
      </p:sp>
      <p:sp>
        <p:nvSpPr>
          <p:cNvPr id="20" name="Tekstvak 19"/>
          <p:cNvSpPr txBox="1"/>
          <p:nvPr userDrawn="1"/>
        </p:nvSpPr>
        <p:spPr>
          <a:xfrm>
            <a:off x="589739" y="4989877"/>
            <a:ext cx="365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accent1"/>
                </a:solidFill>
              </a:rPr>
              <a:t>www.ssvv.nl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96D958E7-0EA4-45F7-B042-4261F69695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537" y="550537"/>
            <a:ext cx="1589564" cy="589534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C7FEA1FE-0D59-4F3D-93EE-0F6D9A97B9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506" y="1010235"/>
            <a:ext cx="1751658" cy="14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0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950" y="800100"/>
            <a:ext cx="3420000" cy="93345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800101"/>
            <a:ext cx="6172200" cy="5060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1950" y="2057400"/>
            <a:ext cx="3397250" cy="430887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8" name="Isosceles Triangle 10">
            <a:extLst>
              <a:ext uri="{FF2B5EF4-FFF2-40B4-BE49-F238E27FC236}">
                <a16:creationId xmlns:a16="http://schemas.microsoft.com/office/drawing/2014/main" id="{C750B755-72A0-1A43-99CB-AA4ED17B69E8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C42714B0-D20D-B243-9D11-CFB0389B046C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10" name="Isosceles Triangle 11">
              <a:extLst>
                <a:ext uri="{FF2B5EF4-FFF2-40B4-BE49-F238E27FC236}">
                  <a16:creationId xmlns:a16="http://schemas.microsoft.com/office/drawing/2014/main" id="{B6433C36-40A9-BC4A-8057-EC264E8C62CA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Isosceles Triangle 12">
              <a:extLst>
                <a:ext uri="{FF2B5EF4-FFF2-40B4-BE49-F238E27FC236}">
                  <a16:creationId xmlns:a16="http://schemas.microsoft.com/office/drawing/2014/main" id="{6435817F-86DE-494A-865B-406097B46F69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9B948ACF-4BC6-594A-90F9-B20657EA151C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9EE96134-720A-834B-9F5E-EB6C15BBDA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CB8BDF14-970B-6541-8726-B3CAFC3A17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790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950" y="800100"/>
            <a:ext cx="3420000" cy="886397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1950" y="2057400"/>
            <a:ext cx="3420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CF77-3B20-4D4A-83E1-E3DF06597599}" type="slidenum">
              <a:rPr lang="nl-NL" smtClean="0"/>
              <a:t>‹#›</a:t>
            </a:fld>
            <a:endParaRPr lang="nl-NL" dirty="0"/>
          </a:p>
        </p:txBody>
      </p:sp>
      <p:sp>
        <p:nvSpPr>
          <p:cNvPr id="8" name="Isosceles Triangle 10">
            <a:extLst>
              <a:ext uri="{FF2B5EF4-FFF2-40B4-BE49-F238E27FC236}">
                <a16:creationId xmlns:a16="http://schemas.microsoft.com/office/drawing/2014/main" id="{98638DC1-FF36-1D4A-B822-22527CDF3FE8}"/>
              </a:ext>
            </a:extLst>
          </p:cNvPr>
          <p:cNvSpPr/>
          <p:nvPr userDrawn="1"/>
        </p:nvSpPr>
        <p:spPr>
          <a:xfrm flipV="1">
            <a:off x="0" y="0"/>
            <a:ext cx="2769326" cy="505097"/>
          </a:xfrm>
          <a:prstGeom prst="triangle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C3496FCC-0F51-F447-9A31-3CC6C62338FC}"/>
              </a:ext>
            </a:extLst>
          </p:cNvPr>
          <p:cNvGrpSpPr/>
          <p:nvPr userDrawn="1"/>
        </p:nvGrpSpPr>
        <p:grpSpPr>
          <a:xfrm>
            <a:off x="8401513" y="4302034"/>
            <a:ext cx="3793751" cy="2555965"/>
            <a:chOff x="7193280" y="4302034"/>
            <a:chExt cx="3793751" cy="2555965"/>
          </a:xfrm>
        </p:grpSpPr>
        <p:sp>
          <p:nvSpPr>
            <p:cNvPr id="10" name="Isosceles Triangle 11">
              <a:extLst>
                <a:ext uri="{FF2B5EF4-FFF2-40B4-BE49-F238E27FC236}">
                  <a16:creationId xmlns:a16="http://schemas.microsoft.com/office/drawing/2014/main" id="{906E966D-8A39-E24D-8588-0C80DB106BC4}"/>
                </a:ext>
              </a:extLst>
            </p:cNvPr>
            <p:cNvSpPr/>
            <p:nvPr userDrawn="1"/>
          </p:nvSpPr>
          <p:spPr>
            <a:xfrm>
              <a:off x="10155011" y="4302034"/>
              <a:ext cx="832020" cy="2555965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Isosceles Triangle 12">
              <a:extLst>
                <a:ext uri="{FF2B5EF4-FFF2-40B4-BE49-F238E27FC236}">
                  <a16:creationId xmlns:a16="http://schemas.microsoft.com/office/drawing/2014/main" id="{530B83F1-6108-0D46-BCD0-2F8C9053DB88}"/>
                </a:ext>
              </a:extLst>
            </p:cNvPr>
            <p:cNvSpPr/>
            <p:nvPr userDrawn="1"/>
          </p:nvSpPr>
          <p:spPr>
            <a:xfrm>
              <a:off x="7193280" y="6165668"/>
              <a:ext cx="3784226" cy="692331"/>
            </a:xfrm>
            <a:prstGeom prst="triangle">
              <a:avLst>
                <a:gd name="adj" fmla="val 10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6E817D4D-4390-8E41-9AA9-A2907F6D6AB4}"/>
              </a:ext>
            </a:extLst>
          </p:cNvPr>
          <p:cNvGrpSpPr/>
          <p:nvPr userDrawn="1"/>
        </p:nvGrpSpPr>
        <p:grpSpPr>
          <a:xfrm>
            <a:off x="286567" y="6271611"/>
            <a:ext cx="3088822" cy="376842"/>
            <a:chOff x="286567" y="6271611"/>
            <a:chExt cx="3088822" cy="376842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97E573E0-E341-414D-A7FC-8C5E281BBD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567" y="6271611"/>
              <a:ext cx="932634" cy="345892"/>
            </a:xfrm>
            <a:prstGeom prst="rect">
              <a:avLst/>
            </a:prstGeom>
          </p:spPr>
        </p:pic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87900D63-B232-B54C-A402-4C0CDD07303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31950" y="6503377"/>
              <a:ext cx="1743439" cy="1450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041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1564" y="800100"/>
            <a:ext cx="9721850" cy="609398"/>
          </a:xfrm>
          <a:prstGeom prst="rect">
            <a:avLst/>
          </a:prstGeom>
        </p:spPr>
        <p:txBody>
          <a:bodyPr vert="horz" lIns="36000" tIns="0" rIns="36000" bIns="0" rtlCol="0" anchor="t" anchorCtr="0">
            <a:spAutoFit/>
          </a:bodyPr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564" y="1810655"/>
            <a:ext cx="972168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497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AD6BCF77-3B20-4D4A-83E1-E3DF06597599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59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8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70000"/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28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70000"/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Times New Roman" panose="02020603050405020304" pitchFamily="18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28">
          <p15:clr>
            <a:srgbClr val="F26B43"/>
          </p15:clr>
        </p15:guide>
        <p15:guide id="2" orient="horz" pos="5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sleutels-oude-sleutel-brocante-238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Onderbouwingen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349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9E2A2360-CE15-AE7B-9631-894F207B6418}"/>
              </a:ext>
            </a:extLst>
          </p:cNvPr>
          <p:cNvSpPr txBox="1"/>
          <p:nvPr/>
        </p:nvSpPr>
        <p:spPr>
          <a:xfrm>
            <a:off x="659431" y="574522"/>
            <a:ext cx="114469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Minimumeisen</a:t>
            </a:r>
          </a:p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risico’s van alle gangbare operationele activiteiten van het bedrijf zijn vastgelegd in de VGM-risico- inventarisatie en -evaluatie.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De huidige branche RI&amp;E van de metaalindustrie dateert van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werd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getoetst door 	de externe adviseur de heer A. B (MVK diploma Kader 8 februari 2020).</a:t>
            </a:r>
          </a:p>
          <a:p>
            <a:pPr marL="449580"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 de rapportage genoemde risico's en beheersmaatregelen hebben o.a. betrekking op het gebruik van 	heftrucks, hoogwerkers en bovenloopkraan.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DB7D5A-5875-9A35-09E5-FA54406E2CC5}"/>
              </a:ext>
            </a:extLst>
          </p:cNvPr>
          <p:cNvSpPr txBox="1"/>
          <p:nvPr/>
        </p:nvSpPr>
        <p:spPr>
          <a:xfrm>
            <a:off x="659431" y="3487299"/>
            <a:ext cx="1053253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Risico’s vastgesteld bij de evaluatie worden beheerst door doeltreffende maatregelen, waarbij een bronaanpak de voorkeur verdient.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Verbetermaatregelen zijn opgenomen in het plan van aanpak, gedateerd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de opzet van het plan van aanpak is rekening gehouden met de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arbeidshygiënische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strategie waarbij wordt uitgegaan van bronaanpak, voorbeelden hiervan zijn …. Welke werden afgemeld in het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PvA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aantoonbaar getoetst tijdens werkplekinspecties van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912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9E2A2360-CE15-AE7B-9631-894F207B6418}"/>
              </a:ext>
            </a:extLst>
          </p:cNvPr>
          <p:cNvSpPr txBox="1"/>
          <p:nvPr/>
        </p:nvSpPr>
        <p:spPr>
          <a:xfrm>
            <a:off x="659431" y="574522"/>
            <a:ext cx="114469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Minimumeisen</a:t>
            </a:r>
          </a:p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risico’s van alle gangbare operationele activiteiten van het bedrijf zijn vastgelegd in de VGM-risico- inventarisatie en -evaluatie.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De huidige branche RI&amp;E van de metaalindustrie dateert van </a:t>
            </a:r>
            <a:r>
              <a:rPr lang="nl-NL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werd </a:t>
            </a:r>
            <a:r>
              <a:rPr lang="nl-NL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getoetst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	de externe adviseur de heer A. B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MVK diploma Kader 8 februari 2020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449580"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 de rapportage genoemde risico's en beheersmaatregelen hebben o.a. betrekking op het gebruik van 	</a:t>
            </a:r>
            <a:r>
              <a:rPr lang="nl-NL" sz="18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heftrucks, hoogwerkers en bovenloopkraan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5DB7D5A-5875-9A35-09E5-FA54406E2CC5}"/>
              </a:ext>
            </a:extLst>
          </p:cNvPr>
          <p:cNvSpPr txBox="1"/>
          <p:nvPr/>
        </p:nvSpPr>
        <p:spPr>
          <a:xfrm>
            <a:off x="659431" y="3487299"/>
            <a:ext cx="1053253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Risico’s vastgesteld bij de evaluatie worden beheerst door doeltreffende maatregelen, waarbij een bronaanpak de voorkeur verdient.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nl-NL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Verbetermaatregelen zijn opgenomen in het plan van aanpak, gedateerd </a:t>
            </a:r>
            <a:r>
              <a:rPr lang="nl-NL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de opzet van het plan van aanpak is rekening gehouden met de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arbeidshygiënische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strategie waarbij wordt uitgegaan van bronaanpak, </a:t>
            </a:r>
            <a:r>
              <a:rPr lang="nl-NL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voorbeelden hiervan zijn …. 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werden afgemeld in het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PvA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aantoonbaar getoetst tijdens 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werkplekinspecties van 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741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257098BE-8FD8-58BE-FCF6-8CD56569ECC5}"/>
              </a:ext>
            </a:extLst>
          </p:cNvPr>
          <p:cNvSpPr txBox="1"/>
          <p:nvPr/>
        </p:nvSpPr>
        <p:spPr>
          <a:xfrm>
            <a:off x="659431" y="574522"/>
            <a:ext cx="11565467" cy="5815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10.2. Vindt gestructureerde beoordeling plaats van regelmatig ingeschakelde onderaannemers op basis van de VGM-prestaties?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Minimumeisen</a:t>
            </a: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VGM-prestaties van regelmatig ingeschakelde onderaannemers worden beoordeeld op basis van een procedure en beoordelingscriteria of een beoordelingsrapport.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Handboek X.Y. De onderaannemers worden jaarlijks beoordeeld aan de hand van een vragenlijst waarop VGM-	punten staan zoals: deskundigheid, certificering materialen, afspraken nakomen, communicatie, werkterrein op 	orde, werkterrein afgeschermd, beheersing VGM-risico's. Per onderdeel wordt een score van 1 (zeer slecht) tot 5 	(zeer goed) vermeld. Gezien overzicht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p.q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d.d.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onderaannemers met de scores op de 	genoemde onderdelen. Onderaannemers a-b-c bevestigden deze jaarlijkse beoordeling.</a:t>
            </a:r>
          </a:p>
          <a:p>
            <a:pPr marR="397510">
              <a:spcAft>
                <a:spcPts val="565"/>
              </a:spcAft>
            </a:pPr>
            <a:endParaRPr lang="nl-NL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>
              <a:spcAft>
                <a:spcPts val="565"/>
              </a:spcAft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geborgd dat op basis van de beoordelingen een lijst van goedgekeurde, regelmatig ingeschakelde onderaannemers wordt opgesteld en toegepast.</a:t>
            </a:r>
            <a:endParaRPr lang="nl-NL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lvl="1">
              <a:spcAft>
                <a:spcPts val="565"/>
              </a:spcAft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lvl="2">
              <a:spcAft>
                <a:spcPts val="565"/>
              </a:spcAft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beoordelingen worden jaarlijks uitgevoerd, gezien van: a.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8, goed), b.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7.7, goed) en c.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7.2, goed)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72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257098BE-8FD8-58BE-FCF6-8CD56569ECC5}"/>
              </a:ext>
            </a:extLst>
          </p:cNvPr>
          <p:cNvSpPr txBox="1"/>
          <p:nvPr/>
        </p:nvSpPr>
        <p:spPr>
          <a:xfrm>
            <a:off x="659431" y="574522"/>
            <a:ext cx="11565467" cy="5815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10.2. Vindt gestructureerde beoordeling plaats van regelmatig ingeschakelde onderaannemers op basis van de VGM-prestaties?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Minimumeisen</a:t>
            </a: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VGM-prestaties van regelmatig ingeschakelde onderaannemers worden beoordeeld op basis van een procedure en beoordelingscriteria of een beoordelingsrapport.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Handboek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X.Y. De onderaannemers worden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jaarlijks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beoordeeld aan de hand van een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vragenlijst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waarop VGM-	punten staan zoals: </a:t>
            </a:r>
            <a:r>
              <a:rPr lang="nl-NL" sz="18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deskundigheid, certificering materialen, afspraken nakomen, communicatie, werkterrein op 	orde, werkterrein afgeschermd, beheersing VGM-risico's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Per onderdeel wordt een score van 1 (zeer slecht) tot 5 	(zeer goed) vermeld. Gezien overzicht </a:t>
            </a:r>
            <a:r>
              <a:rPr lang="nl-NL" sz="1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p.q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d.d. </a:t>
            </a:r>
            <a:r>
              <a:rPr lang="nl-NL" sz="1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onderaannemers met de scores op de 	genoemde onderdelen. 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Onderaannemers a-b-c bevestigden deze jaarlijkse beoordeling.</a:t>
            </a:r>
          </a:p>
          <a:p>
            <a:pPr marR="397510">
              <a:spcAft>
                <a:spcPts val="565"/>
              </a:spcAft>
            </a:pPr>
            <a:endParaRPr lang="nl-NL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>
              <a:spcAft>
                <a:spcPts val="565"/>
              </a:spcAft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geborgd dat op basis van de beoordelingen een lijst van goedgekeurde, regelmatig ingeschakelde onderaannemers wordt opgesteld en toegepast.</a:t>
            </a:r>
            <a:endParaRPr lang="nl-NL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lvl="1">
              <a:spcAft>
                <a:spcPts val="565"/>
              </a:spcAft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Onderbouwing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97510" lvl="2">
              <a:spcAft>
                <a:spcPts val="565"/>
              </a:spcAft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beoordelingen worden </a:t>
            </a:r>
            <a:r>
              <a:rPr lang="nl-NL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jaarlijks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uitgevoerd, gezien van: 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8, goed), b. 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7.7, goed) en c. 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(gemiddeld 7.2, goed)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0593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1CE54042-EFEF-DA11-97E3-C2661185EC0F}"/>
              </a:ext>
            </a:extLst>
          </p:cNvPr>
          <p:cNvSpPr txBox="1"/>
          <p:nvPr/>
        </p:nvSpPr>
        <p:spPr>
          <a:xfrm>
            <a:off x="659431" y="573158"/>
            <a:ext cx="11394917" cy="4192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10.3. Worden voor operationele werkzaamheden uitzendkrachten met relevante VGM-kennis en -kunde via een uitzendorganisatie ingeleend?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Doelstelling: </a:t>
            </a: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i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Het zeker stellen van de benodigde VGM kennis en - kunde bij uitzendkrachten.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i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 lvl="1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Onderbouwing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marR="375285" indent="2540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De uitzendkrachten worden ingeleend bij uitzendbureau Z, Z is VCU gecertificeerd (certificaat …) gedateerd 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De uit te voeren werkzaamheden, de daarbij behorende risico’s en beheersmaatregelen werden besproken en gedocumenteerd in document ….. gedateerd 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VGM kennis en – kunde van de uitzendkrachten wordt door het bedrijf geverifieerd d.m.v. procedure xx-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zzz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 gedateerd 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Resultaten van de verificatie worden gedocumenteerd in controlelijst vv-www, meest recente 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dateerd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 van 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46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1CE54042-EFEF-DA11-97E3-C2661185EC0F}"/>
              </a:ext>
            </a:extLst>
          </p:cNvPr>
          <p:cNvSpPr txBox="1"/>
          <p:nvPr/>
        </p:nvSpPr>
        <p:spPr>
          <a:xfrm>
            <a:off x="659431" y="573158"/>
            <a:ext cx="11394917" cy="4192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10.3. Worden voor operationele werkzaamheden uitzendkrachten met relevante VGM-kennis en -kunde via een uitzendorganisatie ingeleend?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Doelstelling: </a:t>
            </a: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i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Het zeker stellen van de benodigde VGM kennis en - kunde bij uitzendkrachten.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>
              <a:lnSpc>
                <a:spcPct val="106000"/>
              </a:lnSpc>
              <a:spcAft>
                <a:spcPts val="860"/>
              </a:spcAft>
            </a:pPr>
            <a:r>
              <a:rPr lang="nl-NL" i="1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75285" lvl="1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Onderbouwing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marR="375285" indent="2540">
              <a:lnSpc>
                <a:spcPct val="106000"/>
              </a:lnSpc>
              <a:spcAft>
                <a:spcPts val="860"/>
              </a:spcAft>
            </a:pP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De uitzendkrachten worden ingeleend bij </a:t>
            </a:r>
            <a:r>
              <a:rPr lang="nl-NL" dirty="0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uitzendbureau Z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, Z is VCU </a:t>
            </a:r>
            <a:r>
              <a:rPr lang="nl-NL" dirty="0">
                <a:solidFill>
                  <a:srgbClr val="00B0F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gecertificeerd (certificaat …) gedateerd </a:t>
            </a:r>
            <a:r>
              <a:rPr lang="nl-NL" dirty="0" err="1">
                <a:solidFill>
                  <a:srgbClr val="00B0F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solidFill>
                  <a:srgbClr val="00B0F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solidFill>
                  <a:srgbClr val="00B0F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De uit te voeren werkzaamheden, de daarbij behorende risico’s en beheersmaatregelen werden besproken en gedocumenteerd in </a:t>
            </a:r>
            <a:r>
              <a:rPr lang="nl-NL" dirty="0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document ….. gedateerd </a:t>
            </a:r>
            <a:r>
              <a:rPr lang="nl-NL" dirty="0" err="1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VGM kennis en – kunde van de uitzendkrachten wordt door het bedrijf geverifieerd d.m.v. </a:t>
            </a:r>
            <a:r>
              <a:rPr lang="nl-NL" dirty="0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procedure xx-</a:t>
            </a:r>
            <a:r>
              <a:rPr lang="nl-NL" dirty="0" err="1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zzz</a:t>
            </a:r>
            <a:r>
              <a:rPr lang="nl-NL" dirty="0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 gedateerd </a:t>
            </a:r>
            <a:r>
              <a:rPr lang="nl-NL" dirty="0" err="1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solidFill>
                  <a:srgbClr val="FF0000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 Resultaten van de verificatie worden gedocumenteerd in </a:t>
            </a:r>
            <a:r>
              <a:rPr lang="nl-NL" dirty="0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controlelijst vv-www, meest recente </a:t>
            </a:r>
            <a:r>
              <a:rPr lang="nl-NL" dirty="0" err="1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dateerd</a:t>
            </a:r>
            <a:r>
              <a:rPr lang="nl-NL" dirty="0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 van </a:t>
            </a:r>
            <a:r>
              <a:rPr lang="nl-NL" dirty="0" err="1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dd</a:t>
            </a:r>
            <a:r>
              <a:rPr lang="nl-NL" dirty="0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-mm-</a:t>
            </a:r>
            <a:r>
              <a:rPr lang="nl-NL" dirty="0" err="1">
                <a:solidFill>
                  <a:schemeClr val="accent3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yyyy</a:t>
            </a:r>
            <a:r>
              <a:rPr lang="nl-NL" dirty="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nl-N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4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075" y="825003"/>
            <a:ext cx="9721850" cy="4339650"/>
          </a:xfrm>
        </p:spPr>
        <p:txBody>
          <a:bodyPr/>
          <a:lstStyle/>
          <a:p>
            <a:r>
              <a:rPr lang="nl-NL" b="1" dirty="0"/>
              <a:t>Welke eisen worden er aan de onderbouwing gesteld?</a:t>
            </a:r>
            <a:endParaRPr lang="nl-NL" dirty="0"/>
          </a:p>
          <a:p>
            <a:pPr lvl="1"/>
            <a:r>
              <a:rPr lang="nl-NL" dirty="0"/>
              <a:t>Helder.</a:t>
            </a:r>
          </a:p>
          <a:p>
            <a:pPr lvl="1"/>
            <a:r>
              <a:rPr lang="nl-NL" dirty="0"/>
              <a:t>Eenduidig.</a:t>
            </a:r>
          </a:p>
          <a:p>
            <a:pPr lvl="1"/>
            <a:r>
              <a:rPr lang="nl-NL" dirty="0"/>
              <a:t>Duidelijk </a:t>
            </a:r>
            <a:r>
              <a:rPr lang="nl-NL" u="sng" dirty="0"/>
              <a:t>wie</a:t>
            </a:r>
            <a:r>
              <a:rPr lang="nl-NL" dirty="0"/>
              <a:t>, </a:t>
            </a:r>
            <a:r>
              <a:rPr lang="nl-NL" u="sng" dirty="0"/>
              <a:t>waarover</a:t>
            </a:r>
            <a:r>
              <a:rPr lang="nl-NL" dirty="0"/>
              <a:t>, </a:t>
            </a:r>
            <a:r>
              <a:rPr lang="nl-NL" u="sng" dirty="0"/>
              <a:t>wanneer</a:t>
            </a:r>
            <a:r>
              <a:rPr lang="nl-NL" dirty="0"/>
              <a:t>, </a:t>
            </a:r>
            <a:r>
              <a:rPr lang="nl-NL" u="sng" dirty="0"/>
              <a:t>waar </a:t>
            </a:r>
            <a:r>
              <a:rPr lang="nl-NL" dirty="0"/>
              <a:t>en </a:t>
            </a:r>
            <a:r>
              <a:rPr lang="nl-NL" u="sng" dirty="0"/>
              <a:t>waarom</a:t>
            </a:r>
            <a:r>
              <a:rPr lang="nl-NL" dirty="0"/>
              <a:t> (5-W) werd bevraagd (met verificatie op de werkvloer!).</a:t>
            </a:r>
          </a:p>
          <a:p>
            <a:pPr lvl="1"/>
            <a:r>
              <a:rPr lang="nl-NL" dirty="0"/>
              <a:t>Mogelijkheid van toelichting (</a:t>
            </a:r>
            <a:r>
              <a:rPr lang="nl-NL" dirty="0" err="1"/>
              <a:t>MvT</a:t>
            </a:r>
            <a:r>
              <a:rPr lang="nl-NL" dirty="0"/>
              <a:t> cellen).</a:t>
            </a:r>
          </a:p>
          <a:p>
            <a:pPr lvl="1"/>
            <a:r>
              <a:rPr lang="nl-NL" dirty="0"/>
              <a:t>Voor een buitenstaander (klant, RVA, BELAC, </a:t>
            </a:r>
            <a:r>
              <a:rPr lang="nl-NL" dirty="0" err="1"/>
              <a:t>CCvD</a:t>
            </a:r>
            <a:r>
              <a:rPr lang="nl-NL" dirty="0"/>
              <a:t> VCA, </a:t>
            </a:r>
            <a:r>
              <a:rPr lang="nl-NL" dirty="0" err="1"/>
              <a:t>UCvD</a:t>
            </a:r>
            <a:r>
              <a:rPr lang="nl-NL" dirty="0"/>
              <a:t> VCA, SSVV, CSM, …) moet onomstotelijk duidelijk zijn op basis waarvan het certificaat werd verleend of werd geweigerd.</a:t>
            </a:r>
          </a:p>
        </p:txBody>
      </p:sp>
    </p:spTree>
    <p:extLst>
      <p:ext uri="{BB962C8B-B14F-4D97-AF65-F5344CB8AC3E}">
        <p14:creationId xmlns:p14="http://schemas.microsoft.com/office/powerpoint/2010/main" val="246014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243F2-A69B-4C3B-B1D6-88AF167B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Onderbouwing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E6B57-7948-4723-B62F-618F4E3C9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564" y="1810655"/>
            <a:ext cx="9721850" cy="430887"/>
          </a:xfrm>
        </p:spPr>
        <p:txBody>
          <a:bodyPr/>
          <a:lstStyle/>
          <a:p>
            <a:r>
              <a:rPr lang="nl-BE" dirty="0"/>
              <a:t>Wat betekenen de sleutelwoorden voor ons?</a:t>
            </a:r>
            <a:endParaRPr lang="en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1799643-7748-B294-C596-16CB54A07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82266" y="2410773"/>
            <a:ext cx="5081147" cy="381086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714500" y="2743200"/>
            <a:ext cx="144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Geborgd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288061" y="3022009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Specifiek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685883" y="4259113"/>
            <a:ext cx="1500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Concreet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005760" y="4412571"/>
            <a:ext cx="2070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Documenten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749961" y="4835324"/>
            <a:ext cx="1546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Personen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31447" y="3708586"/>
            <a:ext cx="2994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Manier</a:t>
            </a:r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van </a:t>
            </a:r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werken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036684" y="5363221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Bedrijf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659722" y="5355806"/>
            <a:ext cx="192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Werklocatie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56951" y="5877538"/>
            <a:ext cx="1365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Voldaan</a:t>
            </a:r>
            <a:endParaRPr lang="nl-NL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965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4.11057E-6 L 4.16667E-7 -0.04048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354 L 3.33333E-6 -2.63012E-6 " pathEditMode="relative" rAng="0" ptsTypes="AA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0.02961 L 4.16667E-7 -1.55216E-6 " pathEditMode="relative" rAng="0" ptsTypes="AA">
                                      <p:cBhvr>
                                        <p:cTn id="2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24983 L -1.45833E-6 -0.2836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.04326 L -2.29167E-6 -2.90539E-6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.02267 L 1.25E-6 -3.98334E-6 " pathEditMode="relative" rAng="0" ptsTypes="AA">
                                      <p:cBhvr>
                                        <p:cTn id="3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0.03377 L -2.70833E-6 3.0997E-6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.03261 L 3.54167E-6 3.0997E-6 " pathEditMode="relative" rAng="0" ptsTypes="AA">
                                      <p:cBhvr>
                                        <p:cTn id="5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.04349 L 2.91667E-6 6.22253E-7 " pathEditMode="relative" rAng="0" ptsTypes="AA">
                                      <p:cBhvr>
                                        <p:cTn id="5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6" grpId="2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1" grpId="2"/>
      <p:bldP spid="12" grpId="0"/>
      <p:bldP spid="12" grpId="1"/>
      <p:bldP spid="12" grpId="2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E2013-8222-4206-9474-804A1A121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564" y="1810655"/>
            <a:ext cx="9721850" cy="1015663"/>
          </a:xfrm>
        </p:spPr>
        <p:txBody>
          <a:bodyPr/>
          <a:lstStyle/>
          <a:p>
            <a:r>
              <a:rPr lang="nl-BE" dirty="0"/>
              <a:t>Sleutelwoord 1</a:t>
            </a:r>
          </a:p>
          <a:p>
            <a:r>
              <a:rPr lang="nl-BE" b="1" dirty="0"/>
              <a:t>“Borging”</a:t>
            </a:r>
            <a:r>
              <a:rPr lang="nl-BE" dirty="0"/>
              <a:t> betekent voor 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E851A-E9BB-4A93-9652-415DBFA2534F}"/>
              </a:ext>
            </a:extLst>
          </p:cNvPr>
          <p:cNvSpPr txBox="1"/>
          <p:nvPr/>
        </p:nvSpPr>
        <p:spPr>
          <a:xfrm>
            <a:off x="1641562" y="2967335"/>
            <a:ext cx="104697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4000" dirty="0"/>
              <a:t>A	</a:t>
            </a:r>
            <a:r>
              <a:rPr lang="nl-NL" sz="4000" dirty="0"/>
              <a:t>Geplande en systematische acties</a:t>
            </a:r>
          </a:p>
          <a:p>
            <a:r>
              <a:rPr lang="nl-NL" sz="4000" dirty="0"/>
              <a:t>B	Verkrijgen van zekerheid</a:t>
            </a:r>
          </a:p>
          <a:p>
            <a:r>
              <a:rPr lang="nl-NL" sz="4000" dirty="0"/>
              <a:t>C	Voldoen aan kwaliteitseisen</a:t>
            </a:r>
            <a:endParaRPr lang="nl-BE" sz="4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8D48DF-B486-44B5-ABC9-72F67D75365C}"/>
              </a:ext>
            </a:extLst>
          </p:cNvPr>
          <p:cNvSpPr txBox="1">
            <a:spLocks/>
          </p:cNvSpPr>
          <p:nvPr/>
        </p:nvSpPr>
        <p:spPr>
          <a:xfrm>
            <a:off x="1641563" y="800100"/>
            <a:ext cx="11950611" cy="498598"/>
          </a:xfrm>
          <a:prstGeom prst="rect">
            <a:avLst/>
          </a:prstGeom>
        </p:spPr>
        <p:txBody>
          <a:bodyPr vert="horz" lIns="36000" tIns="0" rIns="3600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BE" sz="3600" dirty="0"/>
              <a:t>Betekenis sleutelwoorden in onderbouwingen </a:t>
            </a:r>
            <a:r>
              <a:rPr lang="nl-BE" sz="1800" dirty="0"/>
              <a:t>Mentimeter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224110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E2013-8222-4206-9474-804A1A121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564" y="1810655"/>
            <a:ext cx="9721850" cy="1015663"/>
          </a:xfrm>
        </p:spPr>
        <p:txBody>
          <a:bodyPr/>
          <a:lstStyle/>
          <a:p>
            <a:r>
              <a:rPr lang="nl-BE" dirty="0"/>
              <a:t>Sleutelwoord 2</a:t>
            </a:r>
          </a:p>
          <a:p>
            <a:r>
              <a:rPr lang="nl-BE" b="1" dirty="0"/>
              <a:t>“Specifiek”</a:t>
            </a:r>
            <a:r>
              <a:rPr lang="nl-BE" dirty="0"/>
              <a:t> betekent voor 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E851A-E9BB-4A93-9652-415DBFA2534F}"/>
              </a:ext>
            </a:extLst>
          </p:cNvPr>
          <p:cNvSpPr txBox="1"/>
          <p:nvPr/>
        </p:nvSpPr>
        <p:spPr>
          <a:xfrm>
            <a:off x="1641562" y="2967335"/>
            <a:ext cx="104697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4000" dirty="0"/>
              <a:t>A	Bijzonder</a:t>
            </a:r>
            <a:endParaRPr lang="nl-NL" sz="4000" dirty="0"/>
          </a:p>
          <a:p>
            <a:r>
              <a:rPr lang="nl-NL" sz="4000" dirty="0"/>
              <a:t>B	Kenmerkend</a:t>
            </a:r>
          </a:p>
          <a:p>
            <a:r>
              <a:rPr lang="nl-NL" sz="4000" dirty="0"/>
              <a:t>C	Wat speciaal hoort bij ….</a:t>
            </a:r>
            <a:endParaRPr lang="nl-BE" sz="4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8D48DF-B486-44B5-ABC9-72F67D75365C}"/>
              </a:ext>
            </a:extLst>
          </p:cNvPr>
          <p:cNvSpPr txBox="1">
            <a:spLocks/>
          </p:cNvSpPr>
          <p:nvPr/>
        </p:nvSpPr>
        <p:spPr>
          <a:xfrm>
            <a:off x="1641563" y="800100"/>
            <a:ext cx="11950611" cy="498598"/>
          </a:xfrm>
          <a:prstGeom prst="rect">
            <a:avLst/>
          </a:prstGeom>
        </p:spPr>
        <p:txBody>
          <a:bodyPr vert="horz" lIns="36000" tIns="0" rIns="3600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BE" sz="3600" dirty="0"/>
              <a:t>Betekenis sleutelwoorden in onderbouwingen </a:t>
            </a:r>
            <a:r>
              <a:rPr lang="nl-BE" sz="1800" dirty="0"/>
              <a:t>Mentimeter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18069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E2013-8222-4206-9474-804A1A121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564" y="1810655"/>
            <a:ext cx="9721850" cy="1015663"/>
          </a:xfrm>
        </p:spPr>
        <p:txBody>
          <a:bodyPr/>
          <a:lstStyle/>
          <a:p>
            <a:r>
              <a:rPr lang="nl-BE" dirty="0"/>
              <a:t>Sleutelwoord 3</a:t>
            </a:r>
          </a:p>
          <a:p>
            <a:r>
              <a:rPr lang="nl-BE" b="1" dirty="0"/>
              <a:t>“Concreet”</a:t>
            </a:r>
            <a:r>
              <a:rPr lang="nl-BE" dirty="0"/>
              <a:t> betekent voor 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E851A-E9BB-4A93-9652-415DBFA2534F}"/>
              </a:ext>
            </a:extLst>
          </p:cNvPr>
          <p:cNvSpPr txBox="1"/>
          <p:nvPr/>
        </p:nvSpPr>
        <p:spPr>
          <a:xfrm>
            <a:off x="1641562" y="2967335"/>
            <a:ext cx="104697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4000" dirty="0"/>
              <a:t>A	Voorstelbaar</a:t>
            </a:r>
            <a:endParaRPr lang="nl-NL" sz="4000" dirty="0"/>
          </a:p>
          <a:p>
            <a:r>
              <a:rPr lang="nl-NL" sz="4000" dirty="0"/>
              <a:t>B	Feitelijk</a:t>
            </a:r>
          </a:p>
          <a:p>
            <a:r>
              <a:rPr lang="nl-NL" sz="4000" dirty="0"/>
              <a:t>C	Werkelijk mogelijk</a:t>
            </a:r>
            <a:endParaRPr lang="nl-BE" sz="4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8D48DF-B486-44B5-ABC9-72F67D75365C}"/>
              </a:ext>
            </a:extLst>
          </p:cNvPr>
          <p:cNvSpPr txBox="1">
            <a:spLocks/>
          </p:cNvSpPr>
          <p:nvPr/>
        </p:nvSpPr>
        <p:spPr>
          <a:xfrm>
            <a:off x="1641563" y="800100"/>
            <a:ext cx="11950611" cy="498598"/>
          </a:xfrm>
          <a:prstGeom prst="rect">
            <a:avLst/>
          </a:prstGeom>
        </p:spPr>
        <p:txBody>
          <a:bodyPr vert="horz" lIns="36000" tIns="0" rIns="3600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BE" sz="3600" dirty="0"/>
              <a:t>Betekenis sleutelwoorden in onderbouwingen </a:t>
            </a:r>
            <a:r>
              <a:rPr lang="nl-BE" sz="1800" dirty="0"/>
              <a:t>Mentimeter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6266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E2013-8222-4206-9474-804A1A121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564" y="1810655"/>
            <a:ext cx="9721850" cy="1015663"/>
          </a:xfrm>
        </p:spPr>
        <p:txBody>
          <a:bodyPr/>
          <a:lstStyle/>
          <a:p>
            <a:r>
              <a:rPr lang="nl-BE" dirty="0"/>
              <a:t>Sleutelwoord 4</a:t>
            </a:r>
          </a:p>
          <a:p>
            <a:r>
              <a:rPr lang="nl-BE" b="1" dirty="0"/>
              <a:t>“Voldaan” </a:t>
            </a:r>
            <a:r>
              <a:rPr lang="nl-BE" dirty="0"/>
              <a:t>betekent voor 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7E851A-E9BB-4A93-9652-415DBFA2534F}"/>
              </a:ext>
            </a:extLst>
          </p:cNvPr>
          <p:cNvSpPr txBox="1"/>
          <p:nvPr/>
        </p:nvSpPr>
        <p:spPr>
          <a:xfrm>
            <a:off x="1641562" y="2967335"/>
            <a:ext cx="1046975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4000" dirty="0"/>
              <a:t>A	Tevreden</a:t>
            </a:r>
            <a:endParaRPr lang="nl-NL" sz="4000" dirty="0"/>
          </a:p>
          <a:p>
            <a:r>
              <a:rPr lang="nl-NL" sz="4000" dirty="0"/>
              <a:t>B	Bevredigend</a:t>
            </a:r>
          </a:p>
          <a:p>
            <a:r>
              <a:rPr lang="nl-NL" sz="4000" dirty="0"/>
              <a:t>C	Voldoen aan eis</a:t>
            </a:r>
            <a:endParaRPr lang="nl-BE" sz="4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88D48DF-B486-44B5-ABC9-72F67D75365C}"/>
              </a:ext>
            </a:extLst>
          </p:cNvPr>
          <p:cNvSpPr txBox="1">
            <a:spLocks/>
          </p:cNvSpPr>
          <p:nvPr/>
        </p:nvSpPr>
        <p:spPr>
          <a:xfrm>
            <a:off x="1641563" y="800100"/>
            <a:ext cx="11950611" cy="498598"/>
          </a:xfrm>
          <a:prstGeom prst="rect">
            <a:avLst/>
          </a:prstGeom>
        </p:spPr>
        <p:txBody>
          <a:bodyPr vert="horz" lIns="36000" tIns="0" rIns="3600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BE" sz="3600" dirty="0"/>
              <a:t>Betekenis sleutelwoorden in onderbouwingen </a:t>
            </a:r>
            <a:r>
              <a:rPr lang="nl-BE" sz="1800" dirty="0"/>
              <a:t>Mentimeter</a:t>
            </a:r>
            <a:endParaRPr lang="x-none" sz="3600" dirty="0"/>
          </a:p>
        </p:txBody>
      </p:sp>
    </p:spTree>
    <p:extLst>
      <p:ext uri="{BB962C8B-B14F-4D97-AF65-F5344CB8AC3E}">
        <p14:creationId xmlns:p14="http://schemas.microsoft.com/office/powerpoint/2010/main" val="334048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FB2B4F-ADA1-A30D-7186-126F1855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31" y="574522"/>
            <a:ext cx="11143102" cy="3693319"/>
          </a:xfrm>
        </p:spPr>
        <p:txBody>
          <a:bodyPr/>
          <a:lstStyle/>
          <a:p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Heeft het bedrijf een actuele VGM-risico-inventarisatie en -evaluatie?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Doelstelling: </a:t>
            </a: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Vaststellen en beheersen van de algemeen voorkomende VGM-risico’s.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Onderbouwing</a:t>
            </a: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Procedure RI&amp;E is aangetroffen in het handboek onder hoofdstuk D.3.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Door de heer A.B (MVK) is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een actualisatie van de RI&amp;E uitgevoerd. De oorspronkelijke RI&amp;E is    	van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werd op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getoetst door de heer A.B. van Safety4All. De RI&amp;E wordt jaarlijks 	door de VGM-functionaris en een externe adviseur beoordeeld op actualiteit en vervolgens zo nodig 	aangepast.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FB2B4F-ADA1-A30D-7186-126F1855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31" y="574522"/>
            <a:ext cx="11143102" cy="4555093"/>
          </a:xfrm>
        </p:spPr>
        <p:txBody>
          <a:bodyPr/>
          <a:lstStyle/>
          <a:p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Heeft het bedrijf een actuele VGM-risico-inventarisatie en -evaluatie?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Doelstelling: </a:t>
            </a: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Vaststellen en beheersen van de algemeen voorkomende VGM-risico’s.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Onderbouwing</a:t>
            </a:r>
          </a:p>
          <a:p>
            <a:pPr indent="449580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 RI&amp;E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aangetroffen in het handboek onder hoofdstuk D.3.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Door de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heer A.B (MVK)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nl-NL" sz="1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een actualisatie van de RI&amp;E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uitgevoerd. De oorspronkelijke RI&amp;E is    	van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werd op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-mm-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getoetst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door de heer A.B. van Safety4All. De RI&amp;E wordt </a:t>
            </a:r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jaarlijks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door de VGM-functionaris en een externe adviseur beoordeeld op actualiteit en vervolgens zo nodig 	aangepast.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nl-N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ROOD = borging / essentieel element in de onderbouwing</a:t>
            </a:r>
          </a:p>
          <a:p>
            <a:r>
              <a:rPr lang="nl-NL" sz="18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GROEN= Opsomming / inhoudelijke verificatie</a:t>
            </a:r>
          </a:p>
          <a:p>
            <a:r>
              <a:rPr lang="nl-NL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LICHT BLAUW = Audit bewijs</a:t>
            </a:r>
          </a:p>
        </p:txBody>
      </p:sp>
    </p:spTree>
    <p:extLst>
      <p:ext uri="{BB962C8B-B14F-4D97-AF65-F5344CB8AC3E}">
        <p14:creationId xmlns:p14="http://schemas.microsoft.com/office/powerpoint/2010/main" val="1362129019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SSVV kleuren">
      <a:dk1>
        <a:sysClr val="windowText" lastClr="000000"/>
      </a:dk1>
      <a:lt1>
        <a:sysClr val="window" lastClr="FFFFFF"/>
      </a:lt1>
      <a:dk2>
        <a:srgbClr val="00454F"/>
      </a:dk2>
      <a:lt2>
        <a:srgbClr val="E7E6E6"/>
      </a:lt2>
      <a:accent1>
        <a:srgbClr val="00AEC3"/>
      </a:accent1>
      <a:accent2>
        <a:srgbClr val="F06600"/>
      </a:accent2>
      <a:accent3>
        <a:srgbClr val="3FA535"/>
      </a:accent3>
      <a:accent4>
        <a:srgbClr val="85F0FF"/>
      </a:accent4>
      <a:accent5>
        <a:srgbClr val="FFCAA3"/>
      </a:accent5>
      <a:accent6>
        <a:srgbClr val="ADE3A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SVV Powerpoint template_v7" id="{2E678F32-59A8-154E-B316-8F75643783C6}" vid="{C7F95EBF-B4F7-E047-A01A-41C64928820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3897EC7-8255-0142-BE6E-36ABF979CD56}">
  <we:reference id="wa104380510" version="1.0.0.3" store="nl-NL" storeType="OMEX"/>
  <we:alternateReferences>
    <we:reference id="WA104380510" version="1.0.0.3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7edc9b-a8f5-40b8-ad9c-9125e8720177" xsi:nil="true"/>
    <lcf76f155ced4ddcb4097134ff3c332f xmlns="f7f33cb5-f3a0-42ab-bc95-435712786bc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221E1EDDC6F442990459F0635E0672" ma:contentTypeVersion="16" ma:contentTypeDescription="Een nieuw document maken." ma:contentTypeScope="" ma:versionID="36c2317c840e7d8a7a7ceca549e99cd5">
  <xsd:schema xmlns:xsd="http://www.w3.org/2001/XMLSchema" xmlns:xs="http://www.w3.org/2001/XMLSchema" xmlns:p="http://schemas.microsoft.com/office/2006/metadata/properties" xmlns:ns2="f7f33cb5-f3a0-42ab-bc95-435712786bc6" xmlns:ns3="917edc9b-a8f5-40b8-ad9c-9125e8720177" targetNamespace="http://schemas.microsoft.com/office/2006/metadata/properties" ma:root="true" ma:fieldsID="f5b27640a15e1ae70624f038cd9d75b2" ns2:_="" ns3:_="">
    <xsd:import namespace="f7f33cb5-f3a0-42ab-bc95-435712786bc6"/>
    <xsd:import namespace="917edc9b-a8f5-40b8-ad9c-9125e8720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33cb5-f3a0-42ab-bc95-435712786b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cbd24274-df7d-4360-a95c-e4f129e742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edc9b-a8f5-40b8-ad9c-9125e872017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cc5913-dfce-47b8-bce4-0146de6dd417}" ma:internalName="TaxCatchAll" ma:showField="CatchAllData" ma:web="917edc9b-a8f5-40b8-ad9c-9125e87201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150DB3-8E05-4DBC-83AB-5D108304A7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967FE6-C271-4F1A-B467-35A0CAF1E667}">
  <ds:schemaRefs>
    <ds:schemaRef ds:uri="f7f33cb5-f3a0-42ab-bc95-435712786bc6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F9B936-8787-42EF-B442-EECD1900F4F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1612</Words>
  <Application>Microsoft Office PowerPoint</Application>
  <PresentationFormat>Widescreen</PresentationFormat>
  <Paragraphs>133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1_Kantoorthema</vt:lpstr>
      <vt:lpstr>Onderbouwingen</vt:lpstr>
      <vt:lpstr>PowerPoint Presentation</vt:lpstr>
      <vt:lpstr>Onderbouwing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Rapportage beoordelen</dc:title>
  <dc:creator>Microsoft Office-gebruiker</dc:creator>
  <cp:lastModifiedBy>Claes, Erik</cp:lastModifiedBy>
  <cp:revision>52</cp:revision>
  <dcterms:created xsi:type="dcterms:W3CDTF">2021-09-05T09:44:58Z</dcterms:created>
  <dcterms:modified xsi:type="dcterms:W3CDTF">2022-10-06T08:31:05Z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0x0101007F221E1EDDC6F442990459F0635E0672</vt:lpwstr>
  </property>
</Properties>
</file>