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68" r:id="rId6"/>
    <p:sldId id="257" r:id="rId7"/>
    <p:sldId id="261" r:id="rId8"/>
    <p:sldId id="271" r:id="rId9"/>
    <p:sldId id="272" r:id="rId10"/>
    <p:sldId id="273" r:id="rId11"/>
    <p:sldId id="278" r:id="rId12"/>
    <p:sldId id="279" r:id="rId13"/>
    <p:sldId id="280" r:id="rId14"/>
    <p:sldId id="281" r:id="rId15"/>
    <p:sldId id="269" r:id="rId16"/>
    <p:sldId id="283" r:id="rId17"/>
    <p:sldId id="258" r:id="rId18"/>
    <p:sldId id="270" r:id="rId19"/>
    <p:sldId id="263" r:id="rId20"/>
    <p:sldId id="264" r:id="rId21"/>
    <p:sldId id="265" r:id="rId22"/>
    <p:sldId id="266" r:id="rId23"/>
    <p:sldId id="267" r:id="rId24"/>
    <p:sldId id="259" r:id="rId25"/>
    <p:sldId id="262" r:id="rId26"/>
    <p:sldId id="282"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Francois" initials="M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varScale="1">
        <p:scale>
          <a:sx n="97" d="100"/>
          <a:sy n="97" d="100"/>
        </p:scale>
        <p:origin x="55" y="118"/>
      </p:cViewPr>
      <p:guideLst>
        <p:guide orient="horz" pos="2160"/>
        <p:guide pos="3840"/>
      </p:guideLst>
    </p:cSldViewPr>
  </p:slideViewPr>
  <p:notesTextViewPr>
    <p:cViewPr>
      <p:scale>
        <a:sx n="1" d="1"/>
        <a:sy n="1" d="1"/>
      </p:scale>
      <p:origin x="0" y="0"/>
    </p:cViewPr>
  </p:notesTextViewPr>
  <p:notesViewPr>
    <p:cSldViewPr snapToGrid="0" showGuides="1">
      <p:cViewPr varScale="1">
        <p:scale>
          <a:sx n="99" d="100"/>
          <a:sy n="99" d="100"/>
        </p:scale>
        <p:origin x="271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Elmzoon" userId="0f8240c8-f08f-40d1-a359-b610d65cc744" providerId="ADAL" clId="{D6FBC059-004F-4687-8F8D-55E5121280EE}"/>
    <pc:docChg chg="addSld modSld">
      <pc:chgData name="Ann Elmzoon" userId="0f8240c8-f08f-40d1-a359-b610d65cc744" providerId="ADAL" clId="{D6FBC059-004F-4687-8F8D-55E5121280EE}" dt="2022-10-06T08:29:33.381" v="87" actId="20577"/>
      <pc:docMkLst>
        <pc:docMk/>
      </pc:docMkLst>
      <pc:sldChg chg="modSp new mod">
        <pc:chgData name="Ann Elmzoon" userId="0f8240c8-f08f-40d1-a359-b610d65cc744" providerId="ADAL" clId="{D6FBC059-004F-4687-8F8D-55E5121280EE}" dt="2022-10-06T08:29:33.381" v="87" actId="20577"/>
        <pc:sldMkLst>
          <pc:docMk/>
          <pc:sldMk cId="4047834390" sldId="283"/>
        </pc:sldMkLst>
        <pc:spChg chg="mod">
          <ac:chgData name="Ann Elmzoon" userId="0f8240c8-f08f-40d1-a359-b610d65cc744" providerId="ADAL" clId="{D6FBC059-004F-4687-8F8D-55E5121280EE}" dt="2022-10-06T08:21:44.878" v="61" actId="20577"/>
          <ac:spMkLst>
            <pc:docMk/>
            <pc:sldMk cId="4047834390" sldId="283"/>
            <ac:spMk id="2" creationId="{F816C40C-FF9D-4EBC-4181-EC256E133D12}"/>
          </ac:spMkLst>
        </pc:spChg>
        <pc:spChg chg="mod">
          <ac:chgData name="Ann Elmzoon" userId="0f8240c8-f08f-40d1-a359-b610d65cc744" providerId="ADAL" clId="{D6FBC059-004F-4687-8F8D-55E5121280EE}" dt="2022-10-06T08:29:33.381" v="87" actId="20577"/>
          <ac:spMkLst>
            <pc:docMk/>
            <pc:sldMk cId="4047834390" sldId="283"/>
            <ac:spMk id="3" creationId="{93181608-628A-F290-18BA-5A13140AD6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41D7C-E541-47DE-813F-04643AFD56C3}" type="datetimeFigureOut">
              <a:rPr lang="nl-NL" smtClean="0"/>
              <a:t>6-10-2022</a:t>
            </a:fld>
            <a:endParaRPr lang="nl-NL"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544E-6722-425E-87F0-94E29670CFCC}" type="slidenum">
              <a:rPr lang="nl-NL" smtClean="0"/>
              <a:t>‹nr.›</a:t>
            </a:fld>
            <a:endParaRPr lang="nl-NL" dirty="0"/>
          </a:p>
        </p:txBody>
      </p:sp>
    </p:spTree>
    <p:extLst>
      <p:ext uri="{BB962C8B-B14F-4D97-AF65-F5344CB8AC3E}">
        <p14:creationId xmlns:p14="http://schemas.microsoft.com/office/powerpoint/2010/main" val="22731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35E59-D670-41CB-B49F-C0EFEEFE24E8}" type="datetimeFigureOut">
              <a:rPr lang="nl-NL" smtClean="0"/>
              <a:t>6-10-2022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A5660-73CB-4A8A-A4B4-9CDE88460E46}" type="slidenum">
              <a:rPr lang="nl-NL" smtClean="0"/>
              <a:t>‹nr.›</a:t>
            </a:fld>
            <a:endParaRPr lang="nl-NL"/>
          </a:p>
        </p:txBody>
      </p:sp>
    </p:spTree>
    <p:extLst>
      <p:ext uri="{BB962C8B-B14F-4D97-AF65-F5344CB8AC3E}">
        <p14:creationId xmlns:p14="http://schemas.microsoft.com/office/powerpoint/2010/main" val="2592323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Toelichting</a:t>
            </a:r>
          </a:p>
          <a:p>
            <a:pPr marL="171450" indent="-171450">
              <a:buFont typeface="Arial" panose="020B0604020202020204" pitchFamily="34" charset="0"/>
              <a:buChar char="•"/>
            </a:pPr>
            <a:r>
              <a:rPr lang="nl-NL" strike="noStrike" dirty="0"/>
              <a:t>Licht toe wat de eisen aan de rapportage betekenen:</a:t>
            </a:r>
            <a:r>
              <a:rPr lang="nl-NL" strike="noStrike" baseline="0" dirty="0"/>
              <a:t> w</a:t>
            </a:r>
            <a:r>
              <a:rPr lang="nl-NL" strike="noStrike" dirty="0"/>
              <a:t>at</a:t>
            </a:r>
            <a:r>
              <a:rPr lang="nl-NL" strike="noStrike" baseline="0" dirty="0"/>
              <a:t> wordt bedoeld met de termen ‘helder’ (begrijpelijk), ‘eenduidig’ (voor één uitleg vatbaar) en ‘onomstotelijk duidelijk zijn’(onweerlegbaar)?</a:t>
            </a:r>
          </a:p>
          <a:p>
            <a:pPr marL="171450" indent="-171450">
              <a:buFont typeface="Arial" panose="020B0604020202020204" pitchFamily="34" charset="0"/>
              <a:buChar char="•"/>
            </a:pPr>
            <a:r>
              <a:rPr lang="nl-NL" strike="noStrike" baseline="0" dirty="0"/>
              <a:t>Benoem de eisen die SSVV stelt aan de rapportage. Zie; https://www.vca.nl/application/files/1415/8047/6454/Eisen_aan_de_VCA-auditrapportage.pdf</a:t>
            </a:r>
            <a:endParaRPr lang="nl-NL" strike="noStrike" dirty="0"/>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0BCD6-43DF-4590-90CC-1AC22E558E6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498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27" name="Afbeelding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6483" cy="6858001"/>
          </a:xfrm>
          <a:prstGeom prst="rect">
            <a:avLst/>
          </a:prstGeom>
        </p:spPr>
      </p:pic>
      <p:grpSp>
        <p:nvGrpSpPr>
          <p:cNvPr id="24" name="Groep 23">
            <a:extLst>
              <a:ext uri="{FF2B5EF4-FFF2-40B4-BE49-F238E27FC236}">
                <a16:creationId xmlns:a16="http://schemas.microsoft.com/office/drawing/2014/main" id="{82799EF1-239D-4172-945E-7DF4EF1E50D4}"/>
              </a:ext>
            </a:extLst>
          </p:cNvPr>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21" name="Groep 20">
              <a:extLst>
                <a:ext uri="{FF2B5EF4-FFF2-40B4-BE49-F238E27FC236}">
                  <a16:creationId xmlns:a16="http://schemas.microsoft.com/office/drawing/2014/main" id="{7BA6918E-8AA4-414E-A48C-716BC454EB97}"/>
                </a:ext>
              </a:extLst>
            </p:cNvPr>
            <p:cNvGrpSpPr/>
            <p:nvPr userDrawn="1"/>
          </p:nvGrpSpPr>
          <p:grpSpPr>
            <a:xfrm>
              <a:off x="613537" y="550537"/>
              <a:ext cx="3576627" cy="605459"/>
              <a:chOff x="613537" y="550537"/>
              <a:chExt cx="3576627" cy="605459"/>
            </a:xfrm>
          </p:grpSpPr>
          <p:pic>
            <p:nvPicPr>
              <p:cNvPr id="22" name="Afbeelding 21">
                <a:extLst>
                  <a:ext uri="{FF2B5EF4-FFF2-40B4-BE49-F238E27FC236}">
                    <a16:creationId xmlns:a16="http://schemas.microsoft.com/office/drawing/2014/main" id="{96D958E7-0EA4-45F7-B042-4261F69695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23" name="Afbeelding 22">
                <a:extLst>
                  <a:ext uri="{FF2B5EF4-FFF2-40B4-BE49-F238E27FC236}">
                    <a16:creationId xmlns:a16="http://schemas.microsoft.com/office/drawing/2014/main" id="{C7FEA1FE-0D59-4F3D-93EE-0F6D9A97B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grpSp>
      </p:grpSp>
      <p:sp>
        <p:nvSpPr>
          <p:cNvPr id="2" name="Title 1"/>
          <p:cNvSpPr>
            <a:spLocks noGrp="1"/>
          </p:cNvSpPr>
          <p:nvPr userDrawn="1">
            <p:ph type="ctrTitle"/>
          </p:nvPr>
        </p:nvSpPr>
        <p:spPr>
          <a:xfrm>
            <a:off x="657225" y="4483342"/>
            <a:ext cx="9144000" cy="609398"/>
          </a:xfrm>
        </p:spPr>
        <p:txBody>
          <a:bodyPr lIns="0" rIns="0" anchor="t" anchorCtr="0"/>
          <a:lstStyle>
            <a:lvl1pPr algn="l">
              <a:defRPr sz="4400" b="1" i="0">
                <a:solidFill>
                  <a:schemeClr val="tx2"/>
                </a:solidFill>
                <a:latin typeface="Calibri" panose="020F0502020204030204" pitchFamily="34" charset="0"/>
                <a:cs typeface="Calibri" panose="020F0502020204030204" pitchFamily="34" charset="0"/>
              </a:defRPr>
            </a:lvl1pPr>
          </a:lstStyle>
          <a:p>
            <a:r>
              <a:rPr lang="nl-NL"/>
              <a:t>Klik om stijl te bewerken</a:t>
            </a:r>
            <a:endParaRPr lang="nl-NL" dirty="0"/>
          </a:p>
        </p:txBody>
      </p:sp>
      <p:sp>
        <p:nvSpPr>
          <p:cNvPr id="3" name="Subtitle 2"/>
          <p:cNvSpPr>
            <a:spLocks noGrp="1"/>
          </p:cNvSpPr>
          <p:nvPr userDrawn="1">
            <p:ph type="subTitle" idx="1"/>
          </p:nvPr>
        </p:nvSpPr>
        <p:spPr>
          <a:xfrm>
            <a:off x="657225" y="5036044"/>
            <a:ext cx="9144000" cy="430887"/>
          </a:xfrm>
        </p:spPr>
        <p:txBody>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5" name="Footer Placeholder 4"/>
          <p:cNvSpPr>
            <a:spLocks noGrp="1"/>
          </p:cNvSpPr>
          <p:nvPr userDrawn="1">
            <p:ph type="ftr" sz="quarter" idx="11"/>
          </p:nvPr>
        </p:nvSpPr>
        <p:spPr/>
        <p:txBody>
          <a:bodyPr/>
          <a:lstStyle/>
          <a:p>
            <a:endParaRPr lang="nl-NL" dirty="0"/>
          </a:p>
        </p:txBody>
      </p:sp>
      <p:sp>
        <p:nvSpPr>
          <p:cNvPr id="6" name="Slide Number Placeholder 5"/>
          <p:cNvSpPr>
            <a:spLocks noGrp="1"/>
          </p:cNvSpPr>
          <p:nvPr userDrawn="1">
            <p:ph type="sldNum" sz="quarter" idx="12"/>
          </p:nvPr>
        </p:nvSpPr>
        <p:spPr/>
        <p:txBody>
          <a:bodyPr/>
          <a:lstStyle/>
          <a:p>
            <a:fld id="{AD6BCF77-3B20-4D4A-83E1-E3DF06597599}" type="slidenum">
              <a:rPr lang="nl-NL" smtClean="0"/>
              <a:t>‹nr.›</a:t>
            </a:fld>
            <a:endParaRPr lang="nl-NL" dirty="0"/>
          </a:p>
        </p:txBody>
      </p:sp>
    </p:spTree>
    <p:extLst>
      <p:ext uri="{BB962C8B-B14F-4D97-AF65-F5344CB8AC3E}">
        <p14:creationId xmlns:p14="http://schemas.microsoft.com/office/powerpoint/2010/main" val="113601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p>
        </p:txBody>
      </p:sp>
      <p:sp>
        <p:nvSpPr>
          <p:cNvPr id="3" name="Vertical Text Placeholder 2"/>
          <p:cNvSpPr>
            <a:spLocks noGrp="1"/>
          </p:cNvSpPr>
          <p:nvPr>
            <p:ph type="body" orient="vert" idx="1"/>
          </p:nvPr>
        </p:nvSpPr>
        <p:spPr>
          <a:xfrm>
            <a:off x="1641564" y="1810655"/>
            <a:ext cx="9721850" cy="223138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dirty="0"/>
          </a:p>
        </p:txBody>
      </p:sp>
      <p:sp>
        <p:nvSpPr>
          <p:cNvPr id="7" name="Isosceles Triangle 10">
            <a:extLst>
              <a:ext uri="{FF2B5EF4-FFF2-40B4-BE49-F238E27FC236}">
                <a16:creationId xmlns:a16="http://schemas.microsoft.com/office/drawing/2014/main" id="{F9559106-6C03-A74F-81B8-727664F56C1E}"/>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accent1"/>
              </a:solidFill>
            </a:endParaRPr>
          </a:p>
        </p:txBody>
      </p:sp>
      <p:grpSp>
        <p:nvGrpSpPr>
          <p:cNvPr id="8" name="Group 13">
            <a:extLst>
              <a:ext uri="{FF2B5EF4-FFF2-40B4-BE49-F238E27FC236}">
                <a16:creationId xmlns:a16="http://schemas.microsoft.com/office/drawing/2014/main" id="{FC489E94-A967-644F-97CE-483C6013C32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05C3CF77-2F8A-4541-A38B-B13647FF958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Isosceles Triangle 12">
              <a:extLst>
                <a:ext uri="{FF2B5EF4-FFF2-40B4-BE49-F238E27FC236}">
                  <a16:creationId xmlns:a16="http://schemas.microsoft.com/office/drawing/2014/main" id="{B96C4732-A0A2-6F41-8BE6-691F7E49613E}"/>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nvGrpSpPr>
          <p:cNvPr id="11" name="Groep 10">
            <a:extLst>
              <a:ext uri="{FF2B5EF4-FFF2-40B4-BE49-F238E27FC236}">
                <a16:creationId xmlns:a16="http://schemas.microsoft.com/office/drawing/2014/main" id="{8971B753-8F85-4441-91E5-BBADD4D231FD}"/>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6294134E-729B-C34F-B1C5-F4EA6F530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D9D94092-FD33-CE47-92B6-6508DF98AF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54706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00099"/>
            <a:ext cx="2628900" cy="5376863"/>
          </a:xfrm>
        </p:spPr>
        <p:txBody>
          <a:bodyPr vert="eaVert"/>
          <a:lstStyle/>
          <a:p>
            <a:r>
              <a:rPr lang="nl-NL"/>
              <a:t>Klik om stijl te bewerken</a:t>
            </a:r>
          </a:p>
        </p:txBody>
      </p:sp>
      <p:sp>
        <p:nvSpPr>
          <p:cNvPr id="3" name="Vertical Text Placeholder 2"/>
          <p:cNvSpPr>
            <a:spLocks noGrp="1"/>
          </p:cNvSpPr>
          <p:nvPr>
            <p:ph type="body" orient="vert" idx="1"/>
          </p:nvPr>
        </p:nvSpPr>
        <p:spPr>
          <a:xfrm>
            <a:off x="1631950" y="800099"/>
            <a:ext cx="6940550" cy="5376863"/>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dirty="0"/>
          </a:p>
        </p:txBody>
      </p:sp>
      <p:sp>
        <p:nvSpPr>
          <p:cNvPr id="7" name="Isosceles Triangle 10">
            <a:extLst>
              <a:ext uri="{FF2B5EF4-FFF2-40B4-BE49-F238E27FC236}">
                <a16:creationId xmlns:a16="http://schemas.microsoft.com/office/drawing/2014/main" id="{F5BBE2B6-FDF2-8F48-BF14-B48B032B553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accent1"/>
              </a:solidFill>
            </a:endParaRPr>
          </a:p>
        </p:txBody>
      </p:sp>
      <p:grpSp>
        <p:nvGrpSpPr>
          <p:cNvPr id="8" name="Group 13">
            <a:extLst>
              <a:ext uri="{FF2B5EF4-FFF2-40B4-BE49-F238E27FC236}">
                <a16:creationId xmlns:a16="http://schemas.microsoft.com/office/drawing/2014/main" id="{FF9651E8-1E2A-A949-B4C9-F9F4ACBEF595}"/>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75ABDE05-5144-C343-9FEC-3BB17858D038}"/>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Isosceles Triangle 12">
              <a:extLst>
                <a:ext uri="{FF2B5EF4-FFF2-40B4-BE49-F238E27FC236}">
                  <a16:creationId xmlns:a16="http://schemas.microsoft.com/office/drawing/2014/main" id="{F9A3C393-72AF-F044-A6B0-9E62008DB12C}"/>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nvGrpSpPr>
          <p:cNvPr id="11" name="Groep 10">
            <a:extLst>
              <a:ext uri="{FF2B5EF4-FFF2-40B4-BE49-F238E27FC236}">
                <a16:creationId xmlns:a16="http://schemas.microsoft.com/office/drawing/2014/main" id="{D2F90AF3-B0E0-0643-9FDF-79A362C68B5A}"/>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2BBCC0DA-9467-F549-B080-1E3058DA8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A1C6E536-EF30-ED4D-B6AF-DCEEF2A2E4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7225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p>
        </p:txBody>
      </p:sp>
      <p:sp>
        <p:nvSpPr>
          <p:cNvPr id="3" name="Content Placeholder 2"/>
          <p:cNvSpPr>
            <a:spLocks noGrp="1"/>
          </p:cNvSpPr>
          <p:nvPr>
            <p:ph idx="1" hasCustomPrompt="1"/>
          </p:nvPr>
        </p:nvSpPr>
        <p:spPr>
          <a:xfrm>
            <a:off x="1641564" y="1810655"/>
            <a:ext cx="9721850" cy="2231380"/>
          </a:xfrm>
        </p:spPr>
        <p:txBody>
          <a:bodyPr/>
          <a:lstStyle>
            <a:lvl2pPr marL="288000" indent="-288000">
              <a:buSzPct val="70000"/>
              <a:buFontTx/>
              <a:buBlip>
                <a:blip r:embed="rId2"/>
              </a:buBlip>
              <a:defRPr sz="2800"/>
            </a:lvl2pPr>
            <a:lvl3pPr marL="576000" indent="-288000">
              <a:buSzPct val="70000"/>
              <a:buFontTx/>
              <a:buBlip>
                <a:blip r:embed="rId2"/>
              </a:buBlip>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dirty="0"/>
          </a:p>
        </p:txBody>
      </p:sp>
      <p:sp>
        <p:nvSpPr>
          <p:cNvPr id="7" name="Isosceles Triangle 10">
            <a:extLst>
              <a:ext uri="{FF2B5EF4-FFF2-40B4-BE49-F238E27FC236}">
                <a16:creationId xmlns:a16="http://schemas.microsoft.com/office/drawing/2014/main" id="{BE6EB81A-559D-AC45-B9B2-DF26F5C13DD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accent1"/>
              </a:solidFill>
            </a:endParaRPr>
          </a:p>
        </p:txBody>
      </p:sp>
      <p:grpSp>
        <p:nvGrpSpPr>
          <p:cNvPr id="8" name="Group 13">
            <a:extLst>
              <a:ext uri="{FF2B5EF4-FFF2-40B4-BE49-F238E27FC236}">
                <a16:creationId xmlns:a16="http://schemas.microsoft.com/office/drawing/2014/main" id="{C276DFD9-E61D-6046-A0F0-BFDFF03469C7}"/>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20333AF3-F9A9-7641-A571-B84DE63EAD31}"/>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Isosceles Triangle 12">
              <a:extLst>
                <a:ext uri="{FF2B5EF4-FFF2-40B4-BE49-F238E27FC236}">
                  <a16:creationId xmlns:a16="http://schemas.microsoft.com/office/drawing/2014/main" id="{3DE09CC8-1104-4148-8865-3BC6C65B815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nvGrpSpPr>
          <p:cNvPr id="11" name="Groep 10">
            <a:extLst>
              <a:ext uri="{FF2B5EF4-FFF2-40B4-BE49-F238E27FC236}">
                <a16:creationId xmlns:a16="http://schemas.microsoft.com/office/drawing/2014/main" id="{23A3C4FD-0A3C-334A-89A2-F642AEB92885}"/>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380F03E8-53CD-B04D-A0D0-B33CC94CF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69D9160E-15DD-5C46-B81B-A75578B5A0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281194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dirty="0"/>
          </a:p>
        </p:txBody>
      </p:sp>
      <p:sp>
        <p:nvSpPr>
          <p:cNvPr id="7" name="Isosceles Triangle 10">
            <a:extLst>
              <a:ext uri="{FF2B5EF4-FFF2-40B4-BE49-F238E27FC236}">
                <a16:creationId xmlns:a16="http://schemas.microsoft.com/office/drawing/2014/main" id="{5C652AD7-225B-C548-9249-8D5129F38AB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accent1"/>
              </a:solidFill>
            </a:endParaRPr>
          </a:p>
        </p:txBody>
      </p:sp>
      <p:grpSp>
        <p:nvGrpSpPr>
          <p:cNvPr id="8" name="Group 13">
            <a:extLst>
              <a:ext uri="{FF2B5EF4-FFF2-40B4-BE49-F238E27FC236}">
                <a16:creationId xmlns:a16="http://schemas.microsoft.com/office/drawing/2014/main" id="{FC8CFAE6-2FD0-524E-A122-92CB20568DF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D7659534-2B00-934B-A4B4-C5DC67E819B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Isosceles Triangle 12">
              <a:extLst>
                <a:ext uri="{FF2B5EF4-FFF2-40B4-BE49-F238E27FC236}">
                  <a16:creationId xmlns:a16="http://schemas.microsoft.com/office/drawing/2014/main" id="{2C217A96-58E1-874C-BE4E-F9E6AFC0D5F4}"/>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nvGrpSpPr>
          <p:cNvPr id="11" name="Groep 10">
            <a:extLst>
              <a:ext uri="{FF2B5EF4-FFF2-40B4-BE49-F238E27FC236}">
                <a16:creationId xmlns:a16="http://schemas.microsoft.com/office/drawing/2014/main" id="{4C2F4395-CEBF-874A-8EFE-29DCA2307091}"/>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306C8E77-D7D4-CD4C-8BB2-D4B9FD0D4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FA9D1F80-40BE-244F-9AE4-D8BC49707D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3860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p>
        </p:txBody>
      </p:sp>
      <p:sp>
        <p:nvSpPr>
          <p:cNvPr id="3" name="Content Placeholder 2"/>
          <p:cNvSpPr>
            <a:spLocks noGrp="1"/>
          </p:cNvSpPr>
          <p:nvPr>
            <p:ph sz="half" idx="1"/>
          </p:nvPr>
        </p:nvSpPr>
        <p:spPr>
          <a:xfrm>
            <a:off x="1636395" y="1825625"/>
            <a:ext cx="46800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Content Placeholder 3"/>
          <p:cNvSpPr>
            <a:spLocks noGrp="1"/>
          </p:cNvSpPr>
          <p:nvPr>
            <p:ph sz="half" idx="2"/>
          </p:nvPr>
        </p:nvSpPr>
        <p:spPr>
          <a:xfrm>
            <a:off x="6683414" y="1825625"/>
            <a:ext cx="46800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dirty="0"/>
          </a:p>
        </p:txBody>
      </p:sp>
      <p:sp>
        <p:nvSpPr>
          <p:cNvPr id="8" name="Isosceles Triangle 10">
            <a:extLst>
              <a:ext uri="{FF2B5EF4-FFF2-40B4-BE49-F238E27FC236}">
                <a16:creationId xmlns:a16="http://schemas.microsoft.com/office/drawing/2014/main" id="{9265A781-3355-FA4C-B301-F4B878BAA73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accent1"/>
              </a:solidFill>
            </a:endParaRPr>
          </a:p>
        </p:txBody>
      </p:sp>
      <p:grpSp>
        <p:nvGrpSpPr>
          <p:cNvPr id="9" name="Group 13">
            <a:extLst>
              <a:ext uri="{FF2B5EF4-FFF2-40B4-BE49-F238E27FC236}">
                <a16:creationId xmlns:a16="http://schemas.microsoft.com/office/drawing/2014/main" id="{5210E5BA-B60E-424C-8D3B-21FCCF3D34CF}"/>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id="{F15F9164-F27A-D445-B54F-4C893DC971A9}"/>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Isosceles Triangle 12">
              <a:extLst>
                <a:ext uri="{FF2B5EF4-FFF2-40B4-BE49-F238E27FC236}">
                  <a16:creationId xmlns:a16="http://schemas.microsoft.com/office/drawing/2014/main" id="{C6C4C334-F339-7745-812F-84FC66358903}"/>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nvGrpSpPr>
          <p:cNvPr id="12" name="Groep 11">
            <a:extLst>
              <a:ext uri="{FF2B5EF4-FFF2-40B4-BE49-F238E27FC236}">
                <a16:creationId xmlns:a16="http://schemas.microsoft.com/office/drawing/2014/main" id="{7CB7A607-8468-194F-B5DD-05E3A475F85F}"/>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id="{8514B7DA-44FA-124E-804F-4E9EB0308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id="{E02856A4-6001-A147-BAF3-6A0F2B32A9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18953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AD6BCF77-3B20-4D4A-83E1-E3DF06597599}" type="slidenum">
              <a:rPr lang="nl-NL" smtClean="0"/>
              <a:t>‹nr.›</a:t>
            </a:fld>
            <a:endParaRPr lang="nl-NL" dirty="0"/>
          </a:p>
        </p:txBody>
      </p:sp>
      <p:sp>
        <p:nvSpPr>
          <p:cNvPr id="6" name="Isosceles Triangle 10">
            <a:extLst>
              <a:ext uri="{FF2B5EF4-FFF2-40B4-BE49-F238E27FC236}">
                <a16:creationId xmlns:a16="http://schemas.microsoft.com/office/drawing/2014/main" id="{A792A0C6-D74B-EC45-8F0D-73D073B824A4}"/>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accent1"/>
              </a:solidFill>
            </a:endParaRPr>
          </a:p>
        </p:txBody>
      </p:sp>
      <p:grpSp>
        <p:nvGrpSpPr>
          <p:cNvPr id="7" name="Group 13">
            <a:extLst>
              <a:ext uri="{FF2B5EF4-FFF2-40B4-BE49-F238E27FC236}">
                <a16:creationId xmlns:a16="http://schemas.microsoft.com/office/drawing/2014/main" id="{7C101F8A-794B-3F41-AC8D-9262434BEB9C}"/>
              </a:ext>
            </a:extLst>
          </p:cNvPr>
          <p:cNvGrpSpPr/>
          <p:nvPr userDrawn="1"/>
        </p:nvGrpSpPr>
        <p:grpSpPr>
          <a:xfrm>
            <a:off x="8401513" y="4302034"/>
            <a:ext cx="3793751" cy="2555965"/>
            <a:chOff x="7193280" y="4302034"/>
            <a:chExt cx="3793751" cy="2555965"/>
          </a:xfrm>
        </p:grpSpPr>
        <p:sp>
          <p:nvSpPr>
            <p:cNvPr id="8" name="Isosceles Triangle 11">
              <a:extLst>
                <a:ext uri="{FF2B5EF4-FFF2-40B4-BE49-F238E27FC236}">
                  <a16:creationId xmlns:a16="http://schemas.microsoft.com/office/drawing/2014/main" id="{4F699FD5-187E-CC4E-AD8F-ACD70421AFD2}"/>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Isosceles Triangle 12">
              <a:extLst>
                <a:ext uri="{FF2B5EF4-FFF2-40B4-BE49-F238E27FC236}">
                  <a16:creationId xmlns:a16="http://schemas.microsoft.com/office/drawing/2014/main" id="{BD8E89B0-A4FE-8747-87D1-8D5000A57216}"/>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nvGrpSpPr>
          <p:cNvPr id="10" name="Groep 9">
            <a:extLst>
              <a:ext uri="{FF2B5EF4-FFF2-40B4-BE49-F238E27FC236}">
                <a16:creationId xmlns:a16="http://schemas.microsoft.com/office/drawing/2014/main" id="{B4D0C240-FB9C-CF4E-AE1B-70EFE094D23D}"/>
              </a:ext>
            </a:extLst>
          </p:cNvPr>
          <p:cNvGrpSpPr/>
          <p:nvPr userDrawn="1"/>
        </p:nvGrpSpPr>
        <p:grpSpPr>
          <a:xfrm>
            <a:off x="286567" y="6271611"/>
            <a:ext cx="3088822" cy="376842"/>
            <a:chOff x="286567" y="6271611"/>
            <a:chExt cx="3088822" cy="376842"/>
          </a:xfrm>
        </p:grpSpPr>
        <p:pic>
          <p:nvPicPr>
            <p:cNvPr id="11" name="Afbeelding 10">
              <a:extLst>
                <a:ext uri="{FF2B5EF4-FFF2-40B4-BE49-F238E27FC236}">
                  <a16:creationId xmlns:a16="http://schemas.microsoft.com/office/drawing/2014/main" id="{C21F0DA2-0554-2646-8783-5393C82B8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2" name="Afbeelding 11">
              <a:extLst>
                <a:ext uri="{FF2B5EF4-FFF2-40B4-BE49-F238E27FC236}">
                  <a16:creationId xmlns:a16="http://schemas.microsoft.com/office/drawing/2014/main" id="{D9202138-1B57-0143-81B5-C8A09A6B42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332457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AD6BCF77-3B20-4D4A-83E1-E3DF06597599}" type="slidenum">
              <a:rPr lang="nl-NL" smtClean="0"/>
              <a:t>‹nr.›</a:t>
            </a:fld>
            <a:endParaRPr lang="nl-NL" dirty="0"/>
          </a:p>
        </p:txBody>
      </p:sp>
      <p:sp>
        <p:nvSpPr>
          <p:cNvPr id="5" name="Isosceles Triangle 10">
            <a:extLst>
              <a:ext uri="{FF2B5EF4-FFF2-40B4-BE49-F238E27FC236}">
                <a16:creationId xmlns:a16="http://schemas.microsoft.com/office/drawing/2014/main" id="{001BE2C6-287F-3C4B-965C-8838F6FAC4CA}"/>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accent1"/>
              </a:solidFill>
            </a:endParaRPr>
          </a:p>
        </p:txBody>
      </p:sp>
      <p:grpSp>
        <p:nvGrpSpPr>
          <p:cNvPr id="6" name="Group 13">
            <a:extLst>
              <a:ext uri="{FF2B5EF4-FFF2-40B4-BE49-F238E27FC236}">
                <a16:creationId xmlns:a16="http://schemas.microsoft.com/office/drawing/2014/main" id="{58947396-C089-394D-B7FA-7FB5C78FEC34}"/>
              </a:ext>
            </a:extLst>
          </p:cNvPr>
          <p:cNvGrpSpPr/>
          <p:nvPr userDrawn="1"/>
        </p:nvGrpSpPr>
        <p:grpSpPr>
          <a:xfrm>
            <a:off x="8401513" y="4302034"/>
            <a:ext cx="3793751" cy="2555965"/>
            <a:chOff x="7193280" y="4302034"/>
            <a:chExt cx="3793751" cy="2555965"/>
          </a:xfrm>
        </p:grpSpPr>
        <p:sp>
          <p:nvSpPr>
            <p:cNvPr id="7" name="Isosceles Triangle 11">
              <a:extLst>
                <a:ext uri="{FF2B5EF4-FFF2-40B4-BE49-F238E27FC236}">
                  <a16:creationId xmlns:a16="http://schemas.microsoft.com/office/drawing/2014/main" id="{44130BBD-25F9-C140-A357-5C746B3D2523}"/>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Isosceles Triangle 12">
              <a:extLst>
                <a:ext uri="{FF2B5EF4-FFF2-40B4-BE49-F238E27FC236}">
                  <a16:creationId xmlns:a16="http://schemas.microsoft.com/office/drawing/2014/main" id="{CC8DB686-196D-E04B-AFD2-30AA03FE117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nvGrpSpPr>
          <p:cNvPr id="9" name="Groep 8">
            <a:extLst>
              <a:ext uri="{FF2B5EF4-FFF2-40B4-BE49-F238E27FC236}">
                <a16:creationId xmlns:a16="http://schemas.microsoft.com/office/drawing/2014/main" id="{3C6C91EF-DFCB-EB4E-A62F-43083873A3BE}"/>
              </a:ext>
            </a:extLst>
          </p:cNvPr>
          <p:cNvGrpSpPr/>
          <p:nvPr userDrawn="1"/>
        </p:nvGrpSpPr>
        <p:grpSpPr>
          <a:xfrm>
            <a:off x="286567" y="6271611"/>
            <a:ext cx="3088822" cy="376842"/>
            <a:chOff x="286567" y="6271611"/>
            <a:chExt cx="3088822" cy="376842"/>
          </a:xfrm>
        </p:grpSpPr>
        <p:pic>
          <p:nvPicPr>
            <p:cNvPr id="10" name="Afbeelding 9">
              <a:extLst>
                <a:ext uri="{FF2B5EF4-FFF2-40B4-BE49-F238E27FC236}">
                  <a16:creationId xmlns:a16="http://schemas.microsoft.com/office/drawing/2014/main" id="{9DECAF8C-68B1-E244-83EB-31095C051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1" name="Afbeelding 10">
              <a:extLst>
                <a:ext uri="{FF2B5EF4-FFF2-40B4-BE49-F238E27FC236}">
                  <a16:creationId xmlns:a16="http://schemas.microsoft.com/office/drawing/2014/main" id="{DDC6FE44-54CA-FA45-8019-F3A4B5B18A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697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id="{5090966C-24B3-224E-B227-2E05589FC7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6483" cy="6858001"/>
          </a:xfrm>
          <a:prstGeom prst="rect">
            <a:avLst/>
          </a:prstGeom>
        </p:spPr>
      </p:pic>
      <p:grpSp>
        <p:nvGrpSpPr>
          <p:cNvPr id="17" name="Group 16"/>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5" name="Footer Placeholder 4"/>
          <p:cNvSpPr>
            <a:spLocks noGrp="1"/>
          </p:cNvSpPr>
          <p:nvPr>
            <p:ph type="ftr" sz="quarter" idx="11"/>
          </p:nvPr>
        </p:nvSpPr>
        <p:spPr>
          <a:xfrm>
            <a:off x="4038600" y="6356350"/>
            <a:ext cx="4114800" cy="365125"/>
          </a:xfrm>
        </p:spPr>
        <p:txBody>
          <a:bodyPr/>
          <a:lstStyle/>
          <a:p>
            <a:endParaRPr lang="nl-NL" dirty="0"/>
          </a:p>
        </p:txBody>
      </p:sp>
      <p:sp>
        <p:nvSpPr>
          <p:cNvPr id="6" name="Slide Number Placeholder 5"/>
          <p:cNvSpPr>
            <a:spLocks noGrp="1"/>
          </p:cNvSpPr>
          <p:nvPr>
            <p:ph type="sldNum" sz="quarter" idx="12"/>
          </p:nvPr>
        </p:nvSpPr>
        <p:spPr>
          <a:xfrm>
            <a:off x="9324975" y="6356350"/>
            <a:ext cx="2743200" cy="365125"/>
          </a:xfrm>
        </p:spPr>
        <p:txBody>
          <a:bodyPr/>
          <a:lstStyle/>
          <a:p>
            <a:fld id="{AD6BCF77-3B20-4D4A-83E1-E3DF06597599}" type="slidenum">
              <a:rPr lang="nl-NL" smtClean="0"/>
              <a:t>‹nr.›</a:t>
            </a:fld>
            <a:endParaRPr lang="nl-NL" dirty="0"/>
          </a:p>
        </p:txBody>
      </p:sp>
      <p:sp>
        <p:nvSpPr>
          <p:cNvPr id="8" name="Tekstvak 7"/>
          <p:cNvSpPr txBox="1"/>
          <p:nvPr userDrawn="1"/>
        </p:nvSpPr>
        <p:spPr>
          <a:xfrm>
            <a:off x="541349" y="4373011"/>
            <a:ext cx="7259053" cy="769441"/>
          </a:xfrm>
          <a:prstGeom prst="rect">
            <a:avLst/>
          </a:prstGeom>
          <a:noFill/>
        </p:spPr>
        <p:txBody>
          <a:bodyPr wrap="square" rtlCol="0">
            <a:spAutoFit/>
          </a:bodyPr>
          <a:lstStyle/>
          <a:p>
            <a:r>
              <a:rPr lang="nl-NL" sz="4400" b="1" dirty="0">
                <a:solidFill>
                  <a:schemeClr val="tx2"/>
                </a:solidFill>
              </a:rPr>
              <a:t>Bedankt voor uw aandacht!</a:t>
            </a:r>
          </a:p>
        </p:txBody>
      </p:sp>
      <p:sp>
        <p:nvSpPr>
          <p:cNvPr id="20" name="Tekstvak 19"/>
          <p:cNvSpPr txBox="1"/>
          <p:nvPr userDrawn="1"/>
        </p:nvSpPr>
        <p:spPr>
          <a:xfrm>
            <a:off x="589739" y="4989877"/>
            <a:ext cx="3653518" cy="523220"/>
          </a:xfrm>
          <a:prstGeom prst="rect">
            <a:avLst/>
          </a:prstGeom>
          <a:noFill/>
        </p:spPr>
        <p:txBody>
          <a:bodyPr wrap="square" rtlCol="0">
            <a:spAutoFit/>
          </a:bodyPr>
          <a:lstStyle/>
          <a:p>
            <a:r>
              <a:rPr lang="nl-NL" sz="2800" b="1" dirty="0">
                <a:solidFill>
                  <a:schemeClr val="accent1"/>
                </a:solidFill>
              </a:rPr>
              <a:t>www.ssvv.nl</a:t>
            </a:r>
          </a:p>
        </p:txBody>
      </p:sp>
      <p:pic>
        <p:nvPicPr>
          <p:cNvPr id="14" name="Afbeelding 13">
            <a:extLst>
              <a:ext uri="{FF2B5EF4-FFF2-40B4-BE49-F238E27FC236}">
                <a16:creationId xmlns:a16="http://schemas.microsoft.com/office/drawing/2014/main" id="{96D958E7-0EA4-45F7-B042-4261F69695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18" name="Afbeelding 17">
            <a:extLst>
              <a:ext uri="{FF2B5EF4-FFF2-40B4-BE49-F238E27FC236}">
                <a16:creationId xmlns:a16="http://schemas.microsoft.com/office/drawing/2014/main" id="{C7FEA1FE-0D59-4F3D-93EE-0F6D9A97B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spTree>
    <p:extLst>
      <p:ext uri="{BB962C8B-B14F-4D97-AF65-F5344CB8AC3E}">
        <p14:creationId xmlns:p14="http://schemas.microsoft.com/office/powerpoint/2010/main" val="40870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933450"/>
          </a:xfrm>
        </p:spPr>
        <p:txBody>
          <a:bodyPr anchor="t" anchorCtr="0"/>
          <a:lstStyle>
            <a:lvl1pPr>
              <a:defRPr sz="3200"/>
            </a:lvl1pPr>
          </a:lstStyle>
          <a:p>
            <a:r>
              <a:rPr lang="nl-NL"/>
              <a:t>Klik om stijl te bewerken</a:t>
            </a:r>
            <a:endParaRPr lang="nl-NL" dirty="0"/>
          </a:p>
        </p:txBody>
      </p:sp>
      <p:sp>
        <p:nvSpPr>
          <p:cNvPr id="3" name="Content Placeholder 2"/>
          <p:cNvSpPr>
            <a:spLocks noGrp="1"/>
          </p:cNvSpPr>
          <p:nvPr>
            <p:ph idx="1"/>
          </p:nvPr>
        </p:nvSpPr>
        <p:spPr>
          <a:xfrm>
            <a:off x="5183188" y="800101"/>
            <a:ext cx="6172200" cy="5060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ext Placeholder 3"/>
          <p:cNvSpPr>
            <a:spLocks noGrp="1"/>
          </p:cNvSpPr>
          <p:nvPr>
            <p:ph type="body" sz="half" idx="2"/>
          </p:nvPr>
        </p:nvSpPr>
        <p:spPr>
          <a:xfrm>
            <a:off x="1631950" y="2057400"/>
            <a:ext cx="3397250" cy="430887"/>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dirty="0"/>
          </a:p>
        </p:txBody>
      </p:sp>
      <p:sp>
        <p:nvSpPr>
          <p:cNvPr id="8" name="Isosceles Triangle 10">
            <a:extLst>
              <a:ext uri="{FF2B5EF4-FFF2-40B4-BE49-F238E27FC236}">
                <a16:creationId xmlns:a16="http://schemas.microsoft.com/office/drawing/2014/main" id="{C750B755-72A0-1A43-99CB-AA4ED17B69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accent1"/>
              </a:solidFill>
            </a:endParaRPr>
          </a:p>
        </p:txBody>
      </p:sp>
      <p:grpSp>
        <p:nvGrpSpPr>
          <p:cNvPr id="9" name="Group 13">
            <a:extLst>
              <a:ext uri="{FF2B5EF4-FFF2-40B4-BE49-F238E27FC236}">
                <a16:creationId xmlns:a16="http://schemas.microsoft.com/office/drawing/2014/main" id="{C42714B0-D20D-B243-9D11-CFB0389B046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id="{B6433C36-40A9-BC4A-8057-EC264E8C62CA}"/>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Isosceles Triangle 12">
              <a:extLst>
                <a:ext uri="{FF2B5EF4-FFF2-40B4-BE49-F238E27FC236}">
                  <a16:creationId xmlns:a16="http://schemas.microsoft.com/office/drawing/2014/main" id="{6435817F-86DE-494A-865B-406097B46F6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nvGrpSpPr>
          <p:cNvPr id="12" name="Groep 11">
            <a:extLst>
              <a:ext uri="{FF2B5EF4-FFF2-40B4-BE49-F238E27FC236}">
                <a16:creationId xmlns:a16="http://schemas.microsoft.com/office/drawing/2014/main" id="{9B948ACF-4BC6-594A-90F9-B20657EA151C}"/>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id="{9EE96134-720A-834B-9F5E-EB6C15BBD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id="{CB8BDF14-970B-6541-8726-B3CAFC3A1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3459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886397"/>
          </a:xfrm>
        </p:spPr>
        <p:txBody>
          <a:bodyPr anchor="t" anchorCtr="0"/>
          <a:lstStyle>
            <a:lvl1pPr>
              <a:defRPr sz="3200"/>
            </a:lvl1pPr>
          </a:lstStyle>
          <a:p>
            <a:r>
              <a:rPr lang="nl-NL"/>
              <a:t>Klik om stijl te bewerken</a:t>
            </a:r>
            <a:endParaRPr lang="nl-NL"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
        <p:nvSpPr>
          <p:cNvPr id="4" name="Text Placeholder 3"/>
          <p:cNvSpPr>
            <a:spLocks noGrp="1"/>
          </p:cNvSpPr>
          <p:nvPr>
            <p:ph type="body" sz="half" idx="2"/>
          </p:nvPr>
        </p:nvSpPr>
        <p:spPr>
          <a:xfrm>
            <a:off x="1631950" y="2057400"/>
            <a:ext cx="3420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dirty="0"/>
          </a:p>
        </p:txBody>
      </p:sp>
      <p:sp>
        <p:nvSpPr>
          <p:cNvPr id="8" name="Isosceles Triangle 10">
            <a:extLst>
              <a:ext uri="{FF2B5EF4-FFF2-40B4-BE49-F238E27FC236}">
                <a16:creationId xmlns:a16="http://schemas.microsoft.com/office/drawing/2014/main" id="{98638DC1-FF36-1D4A-B822-22527CDF3F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accent1"/>
              </a:solidFill>
            </a:endParaRPr>
          </a:p>
        </p:txBody>
      </p:sp>
      <p:grpSp>
        <p:nvGrpSpPr>
          <p:cNvPr id="9" name="Group 13">
            <a:extLst>
              <a:ext uri="{FF2B5EF4-FFF2-40B4-BE49-F238E27FC236}">
                <a16:creationId xmlns:a16="http://schemas.microsoft.com/office/drawing/2014/main" id="{C3496FCC-0F51-F447-9A31-3CC6C62338F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id="{906E966D-8A39-E24D-8588-0C80DB106BC4}"/>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Isosceles Triangle 12">
              <a:extLst>
                <a:ext uri="{FF2B5EF4-FFF2-40B4-BE49-F238E27FC236}">
                  <a16:creationId xmlns:a16="http://schemas.microsoft.com/office/drawing/2014/main" id="{530B83F1-6108-0D46-BCD0-2F8C9053DB8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nvGrpSpPr>
          <p:cNvPr id="12" name="Groep 11">
            <a:extLst>
              <a:ext uri="{FF2B5EF4-FFF2-40B4-BE49-F238E27FC236}">
                <a16:creationId xmlns:a16="http://schemas.microsoft.com/office/drawing/2014/main" id="{6E817D4D-4390-8E41-9AA9-A2907F6D6AB4}"/>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id="{97E573E0-E341-414D-A7FC-8C5E281BBD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id="{87900D63-B232-B54C-A402-4C0CDD073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423974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1564" y="800100"/>
            <a:ext cx="9721850" cy="609398"/>
          </a:xfrm>
          <a:prstGeom prst="rect">
            <a:avLst/>
          </a:prstGeom>
        </p:spPr>
        <p:txBody>
          <a:bodyPr vert="horz" lIns="36000" tIns="0" rIns="36000" bIns="0" rtlCol="0" anchor="t" anchorCtr="0">
            <a:spAutoFit/>
          </a:bodyPr>
          <a:lstStyle/>
          <a:p>
            <a:r>
              <a:rPr lang="nl-NL"/>
              <a:t>Klik om stijl te bewerken</a:t>
            </a:r>
            <a:endParaRPr lang="nl-NL" dirty="0"/>
          </a:p>
        </p:txBody>
      </p:sp>
      <p:sp>
        <p:nvSpPr>
          <p:cNvPr id="3" name="Text Placeholder 2"/>
          <p:cNvSpPr>
            <a:spLocks noGrp="1"/>
          </p:cNvSpPr>
          <p:nvPr>
            <p:ph type="body" idx="1"/>
          </p:nvPr>
        </p:nvSpPr>
        <p:spPr>
          <a:xfrm>
            <a:off x="1641564" y="1810655"/>
            <a:ext cx="9721680" cy="2231380"/>
          </a:xfrm>
          <a:prstGeom prst="rect">
            <a:avLst/>
          </a:prstGeom>
        </p:spPr>
        <p:txBody>
          <a:bodyPr vert="horz" wrap="square" lIns="0" tIns="0" rIns="0" bIns="0" rtlCol="0">
            <a:sp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9324975"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AD6BCF77-3B20-4D4A-83E1-E3DF06597599}" type="slidenum">
              <a:rPr lang="nl-NL" smtClean="0"/>
              <a:pPr/>
              <a:t>‹nr.›</a:t>
            </a:fld>
            <a:endParaRPr lang="nl-NL" dirty="0"/>
          </a:p>
        </p:txBody>
      </p:sp>
    </p:spTree>
    <p:extLst>
      <p:ext uri="{BB962C8B-B14F-4D97-AF65-F5344CB8AC3E}">
        <p14:creationId xmlns:p14="http://schemas.microsoft.com/office/powerpoint/2010/main" val="413181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0" indent="-288000" algn="l" defTabSz="914400" rtl="0" eaLnBrk="1" latinLnBrk="0" hangingPunct="1">
        <a:lnSpc>
          <a:spcPct val="100000"/>
        </a:lnSpc>
        <a:spcBef>
          <a:spcPts val="0"/>
        </a:spcBef>
        <a:spcAft>
          <a:spcPts val="600"/>
        </a:spcAft>
        <a:buClr>
          <a:schemeClr val="tx2"/>
        </a:buClr>
        <a:buSzPct val="70000"/>
        <a:buFontTx/>
        <a:buBlip>
          <a:blip r:embed="rId13"/>
        </a:buBlip>
        <a:defRPr sz="2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spcAft>
          <a:spcPts val="600"/>
        </a:spcAft>
        <a:buClr>
          <a:schemeClr val="tx2"/>
        </a:buClr>
        <a:buSzPct val="70000"/>
        <a:buFontTx/>
        <a:buBlip>
          <a:blip r:embed="rId13"/>
        </a:buBlip>
        <a:defRPr sz="2400" kern="1200">
          <a:solidFill>
            <a:schemeClr val="tx1"/>
          </a:solidFill>
          <a:latin typeface="+mn-lt"/>
          <a:ea typeface="+mn-ea"/>
          <a:cs typeface="+mn-cs"/>
        </a:defRPr>
      </a:lvl3pPr>
      <a:lvl4pPr marL="792000" indent="-216000" algn="l" defTabSz="914400" rtl="0" eaLnBrk="1" latinLnBrk="0" hangingPunct="1">
        <a:lnSpc>
          <a:spcPct val="100000"/>
        </a:lnSpc>
        <a:spcBef>
          <a:spcPts val="0"/>
        </a:spcBef>
        <a:spcAft>
          <a:spcPts val="600"/>
        </a:spcAft>
        <a:buClr>
          <a:schemeClr val="tx2"/>
        </a:buClr>
        <a:buFont typeface="Times New Roman" panose="02020603050405020304" pitchFamily="18"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28" userDrawn="1">
          <p15:clr>
            <a:srgbClr val="F26B43"/>
          </p15:clr>
        </p15:guide>
        <p15:guide id="2" orient="horz" pos="5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mailto:ccvd-ucvd-vca@ssvv.n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nl/sleutels-oude-sleutel-brocante-2386856/"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4483342"/>
            <a:ext cx="9598025" cy="1218795"/>
          </a:xfrm>
        </p:spPr>
        <p:txBody>
          <a:bodyPr/>
          <a:lstStyle/>
          <a:p>
            <a:br>
              <a:rPr lang="nl-NL" dirty="0"/>
            </a:br>
            <a:r>
              <a:rPr lang="nl-NL" dirty="0"/>
              <a:t>Centrale Harmonisatie 6 oktober 2022</a:t>
            </a:r>
          </a:p>
        </p:txBody>
      </p:sp>
      <p:sp>
        <p:nvSpPr>
          <p:cNvPr id="3" name="Subtitle 2"/>
          <p:cNvSpPr>
            <a:spLocks noGrp="1"/>
          </p:cNvSpPr>
          <p:nvPr>
            <p:ph type="subTitle" idx="1"/>
          </p:nvPr>
        </p:nvSpPr>
        <p:spPr>
          <a:xfrm>
            <a:off x="657225" y="5036044"/>
            <a:ext cx="9144000" cy="1600438"/>
          </a:xfrm>
        </p:spPr>
        <p:txBody>
          <a:bodyPr/>
          <a:lstStyle/>
          <a:p>
            <a:endParaRPr lang="nl-NL" dirty="0"/>
          </a:p>
          <a:p>
            <a:pPr algn="ctr"/>
            <a:r>
              <a:rPr lang="nl-NL" dirty="0"/>
              <a:t>Nederland en België</a:t>
            </a:r>
          </a:p>
          <a:p>
            <a:r>
              <a:rPr lang="nl-NL" dirty="0"/>
              <a:t>	</a:t>
            </a:r>
          </a:p>
        </p:txBody>
      </p:sp>
    </p:spTree>
    <p:extLst>
      <p:ext uri="{BB962C8B-B14F-4D97-AF65-F5344CB8AC3E}">
        <p14:creationId xmlns:p14="http://schemas.microsoft.com/office/powerpoint/2010/main" val="348975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257098BE-8FD8-58BE-FCF6-8CD56569ECC5}"/>
              </a:ext>
            </a:extLst>
          </p:cNvPr>
          <p:cNvSpPr txBox="1"/>
          <p:nvPr/>
        </p:nvSpPr>
        <p:spPr>
          <a:xfrm>
            <a:off x="659431" y="574522"/>
            <a:ext cx="11565467" cy="5815375"/>
          </a:xfrm>
          <a:prstGeom prst="rect">
            <a:avLst/>
          </a:prstGeom>
          <a:noFill/>
        </p:spPr>
        <p:txBody>
          <a:bodyPr wrap="square">
            <a:spAutoFit/>
          </a:bodyPr>
          <a:lstStyle/>
          <a:p>
            <a:pPr marR="375285">
              <a:lnSpc>
                <a:spcPct val="106000"/>
              </a:lnSpc>
              <a:spcAft>
                <a:spcPts val="86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10.2. Vindt gestructureerde beoordeling plaats van regelmatig ingeschakelde onderaannemers op basis van de VGM-prestaties?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R="375285">
              <a:lnSpc>
                <a:spcPct val="106000"/>
              </a:lnSpc>
              <a:spcAft>
                <a:spcPts val="86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Minimumeisen</a:t>
            </a:r>
          </a:p>
          <a:p>
            <a:pPr marR="375285">
              <a:lnSpc>
                <a:spcPct val="106000"/>
              </a:lnSpc>
              <a:spcAft>
                <a:spcPts val="86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De VGM-prestaties van regelmatig ingeschakelde onderaannemers worden beoordeeld op basis van een procedure en beoordelingscriteria of een beoordelingsrapport.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R="397510" indent="449580"/>
            <a:r>
              <a:rPr lang="nl-NL" sz="1800" dirty="0">
                <a:effectLst/>
                <a:latin typeface="Calibri" panose="020F0502020204030204" pitchFamily="34" charset="0"/>
                <a:ea typeface="Calibri" panose="020F0502020204030204" pitchFamily="34" charset="0"/>
                <a:cs typeface="Times New Roman" panose="02020603050405020304" pitchFamily="18" charset="0"/>
              </a:rPr>
              <a:t>Onderbouwing</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Handboek X.Y. De onderaannemers worden jaarlijks beoordeeld aan de hand van een vragenlijst waarop VGM-	punten staan zoals: deskundigheid, certificering materialen, afspraken nakomen, communicatie, werkterrein op 	orde, werkterrein afgeschermd, beheersing VGM-risico's. Per onderdeel wordt een score van 1 (zeer slecht) tot 5 	(zeer goed) vermeld. Gezien overzicht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p.q</a:t>
            </a:r>
            <a:r>
              <a:rPr lang="nl-NL" sz="1800" dirty="0">
                <a:effectLst/>
                <a:latin typeface="Calibri" panose="020F0502020204030204" pitchFamily="34" charset="0"/>
                <a:ea typeface="Calibri" panose="020F0502020204030204" pitchFamily="34" charset="0"/>
                <a:cs typeface="Times New Roman" panose="02020603050405020304" pitchFamily="18" charset="0"/>
              </a:rPr>
              <a:t> van d.d.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dd</a:t>
            </a:r>
            <a:r>
              <a:rPr lang="nl-NL" sz="1800" dirty="0">
                <a:effectLst/>
                <a:latin typeface="Calibri" panose="020F0502020204030204" pitchFamily="34" charset="0"/>
                <a:ea typeface="Calibri" panose="020F0502020204030204" pitchFamily="34" charset="0"/>
                <a:cs typeface="Times New Roman" panose="02020603050405020304" pitchFamily="18" charset="0"/>
              </a:rPr>
              <a:t>-mm-</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yyyy</a:t>
            </a:r>
            <a:r>
              <a:rPr lang="nl-NL" sz="1800" dirty="0">
                <a:effectLst/>
                <a:latin typeface="Calibri" panose="020F0502020204030204" pitchFamily="34" charset="0"/>
                <a:ea typeface="Calibri" panose="020F0502020204030204" pitchFamily="34" charset="0"/>
                <a:cs typeface="Times New Roman" panose="02020603050405020304" pitchFamily="18" charset="0"/>
              </a:rPr>
              <a:t> van onderaannemers met de scores op de 	genoemde onderdelen. Onderaannemers a-b-c bevestigden deze jaarlijkse beoordeling.</a:t>
            </a:r>
          </a:p>
          <a:p>
            <a:pPr marR="397510">
              <a:spcAft>
                <a:spcPts val="565"/>
              </a:spcAft>
            </a:pPr>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pPr marR="397510">
              <a:spcAft>
                <a:spcPts val="565"/>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Er wordt geborgd dat op basis van de beoordelingen een lijst van goedgekeurde, regelmatig ingeschakelde onderaannemers wordt opgesteld en toegepast.</a:t>
            </a:r>
            <a:endParaRPr lang="nl-NL" i="1" dirty="0">
              <a:latin typeface="Calibri" panose="020F0502020204030204" pitchFamily="34" charset="0"/>
              <a:ea typeface="Calibri" panose="020F0502020204030204" pitchFamily="34" charset="0"/>
              <a:cs typeface="Times New Roman" panose="02020603050405020304" pitchFamily="18" charset="0"/>
            </a:endParaRPr>
          </a:p>
          <a:p>
            <a:pPr marR="397510" lvl="1">
              <a:spcAft>
                <a:spcPts val="565"/>
              </a:spcAft>
            </a:pPr>
            <a:r>
              <a:rPr lang="nl-NL" dirty="0">
                <a:effectLst/>
                <a:latin typeface="Calibri" panose="020F0502020204030204" pitchFamily="34" charset="0"/>
                <a:ea typeface="Calibri" panose="020F0502020204030204" pitchFamily="34" charset="0"/>
                <a:cs typeface="Times New Roman" panose="02020603050405020304" pitchFamily="18" charset="0"/>
              </a:rPr>
              <a:t>Onderbouwing</a:t>
            </a:r>
            <a:endParaRPr lang="nl-NL" dirty="0">
              <a:latin typeface="Calibri" panose="020F0502020204030204" pitchFamily="34" charset="0"/>
              <a:ea typeface="Calibri" panose="020F0502020204030204" pitchFamily="34" charset="0"/>
              <a:cs typeface="Times New Roman" panose="02020603050405020304" pitchFamily="18" charset="0"/>
            </a:endParaRPr>
          </a:p>
          <a:p>
            <a:pPr marR="397510" lvl="2">
              <a:spcAft>
                <a:spcPts val="565"/>
              </a:spcAft>
            </a:pPr>
            <a:r>
              <a:rPr lang="nl-NL" dirty="0">
                <a:effectLst/>
                <a:latin typeface="Calibri" panose="020F0502020204030204" pitchFamily="34" charset="0"/>
                <a:ea typeface="Calibri" panose="020F0502020204030204" pitchFamily="34" charset="0"/>
                <a:cs typeface="Times New Roman" panose="02020603050405020304" pitchFamily="18" charset="0"/>
              </a:rPr>
              <a:t>De beoordelingen worden jaarlijks uitgevoerd, gezien van: a. </a:t>
            </a:r>
            <a:r>
              <a:rPr lang="nl-NL" dirty="0" err="1">
                <a:effectLst/>
                <a:latin typeface="Calibri" panose="020F0502020204030204" pitchFamily="34" charset="0"/>
                <a:ea typeface="Calibri" panose="020F0502020204030204" pitchFamily="34" charset="0"/>
                <a:cs typeface="Times New Roman" panose="02020603050405020304" pitchFamily="18" charset="0"/>
              </a:rPr>
              <a:t>dd</a:t>
            </a:r>
            <a:r>
              <a:rPr lang="nl-NL" dirty="0">
                <a:effectLst/>
                <a:latin typeface="Calibri" panose="020F0502020204030204" pitchFamily="34" charset="0"/>
                <a:ea typeface="Calibri" panose="020F0502020204030204" pitchFamily="34" charset="0"/>
                <a:cs typeface="Times New Roman" panose="02020603050405020304" pitchFamily="18" charset="0"/>
              </a:rPr>
              <a:t>-mm-</a:t>
            </a:r>
            <a:r>
              <a:rPr lang="nl-NL" dirty="0" err="1">
                <a:effectLst/>
                <a:latin typeface="Calibri" panose="020F0502020204030204" pitchFamily="34" charset="0"/>
                <a:ea typeface="Calibri" panose="020F0502020204030204" pitchFamily="34" charset="0"/>
                <a:cs typeface="Times New Roman" panose="02020603050405020304" pitchFamily="18" charset="0"/>
              </a:rPr>
              <a:t>yyyy</a:t>
            </a:r>
            <a:r>
              <a:rPr lang="nl-NL" dirty="0">
                <a:effectLst/>
                <a:latin typeface="Calibri" panose="020F0502020204030204" pitchFamily="34" charset="0"/>
                <a:ea typeface="Calibri" panose="020F0502020204030204" pitchFamily="34" charset="0"/>
                <a:cs typeface="Times New Roman" panose="02020603050405020304" pitchFamily="18" charset="0"/>
              </a:rPr>
              <a:t> (gemiddeld 8, goed), b. </a:t>
            </a:r>
            <a:r>
              <a:rPr lang="nl-NL" dirty="0" err="1">
                <a:effectLst/>
                <a:latin typeface="Calibri" panose="020F0502020204030204" pitchFamily="34" charset="0"/>
                <a:ea typeface="Calibri" panose="020F0502020204030204" pitchFamily="34" charset="0"/>
                <a:cs typeface="Times New Roman" panose="02020603050405020304" pitchFamily="18" charset="0"/>
              </a:rPr>
              <a:t>dd</a:t>
            </a:r>
            <a:r>
              <a:rPr lang="nl-NL" dirty="0">
                <a:effectLst/>
                <a:latin typeface="Calibri" panose="020F0502020204030204" pitchFamily="34" charset="0"/>
                <a:ea typeface="Calibri" panose="020F0502020204030204" pitchFamily="34" charset="0"/>
                <a:cs typeface="Times New Roman" panose="02020603050405020304" pitchFamily="18" charset="0"/>
              </a:rPr>
              <a:t>-mm-</a:t>
            </a:r>
            <a:r>
              <a:rPr lang="nl-NL" dirty="0" err="1">
                <a:effectLst/>
                <a:latin typeface="Calibri" panose="020F0502020204030204" pitchFamily="34" charset="0"/>
                <a:ea typeface="Calibri" panose="020F0502020204030204" pitchFamily="34" charset="0"/>
                <a:cs typeface="Times New Roman" panose="02020603050405020304" pitchFamily="18" charset="0"/>
              </a:rPr>
              <a:t>yyyy</a:t>
            </a:r>
            <a:r>
              <a:rPr lang="nl-NL" dirty="0">
                <a:effectLst/>
                <a:latin typeface="Calibri" panose="020F0502020204030204" pitchFamily="34" charset="0"/>
                <a:ea typeface="Calibri" panose="020F0502020204030204" pitchFamily="34" charset="0"/>
                <a:cs typeface="Times New Roman" panose="02020603050405020304" pitchFamily="18" charset="0"/>
              </a:rPr>
              <a:t> (gemiddeld 7.7, goed) en c. </a:t>
            </a:r>
            <a:r>
              <a:rPr lang="nl-NL" dirty="0" err="1">
                <a:effectLst/>
                <a:latin typeface="Calibri" panose="020F0502020204030204" pitchFamily="34" charset="0"/>
                <a:ea typeface="Calibri" panose="020F0502020204030204" pitchFamily="34" charset="0"/>
                <a:cs typeface="Times New Roman" panose="02020603050405020304" pitchFamily="18" charset="0"/>
              </a:rPr>
              <a:t>dd</a:t>
            </a:r>
            <a:r>
              <a:rPr lang="nl-NL" dirty="0">
                <a:effectLst/>
                <a:latin typeface="Calibri" panose="020F0502020204030204" pitchFamily="34" charset="0"/>
                <a:ea typeface="Calibri" panose="020F0502020204030204" pitchFamily="34" charset="0"/>
                <a:cs typeface="Times New Roman" panose="02020603050405020304" pitchFamily="18" charset="0"/>
              </a:rPr>
              <a:t>-mm-</a:t>
            </a:r>
            <a:r>
              <a:rPr lang="nl-NL" dirty="0" err="1">
                <a:effectLst/>
                <a:latin typeface="Calibri" panose="020F0502020204030204" pitchFamily="34" charset="0"/>
                <a:ea typeface="Calibri" panose="020F0502020204030204" pitchFamily="34" charset="0"/>
                <a:cs typeface="Times New Roman" panose="02020603050405020304" pitchFamily="18" charset="0"/>
              </a:rPr>
              <a:t>yyyy</a:t>
            </a:r>
            <a:r>
              <a:rPr lang="nl-NL" dirty="0">
                <a:effectLst/>
                <a:latin typeface="Calibri" panose="020F0502020204030204" pitchFamily="34" charset="0"/>
                <a:ea typeface="Calibri" panose="020F0502020204030204" pitchFamily="34" charset="0"/>
                <a:cs typeface="Times New Roman" panose="02020603050405020304" pitchFamily="18" charset="0"/>
              </a:rPr>
              <a:t> (gemiddeld 7.2, goed)</a:t>
            </a:r>
          </a:p>
          <a:p>
            <a:endParaRPr lang="nl-NL" dirty="0"/>
          </a:p>
        </p:txBody>
      </p:sp>
    </p:spTree>
    <p:extLst>
      <p:ext uri="{BB962C8B-B14F-4D97-AF65-F5344CB8AC3E}">
        <p14:creationId xmlns:p14="http://schemas.microsoft.com/office/powerpoint/2010/main" val="81126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1CE54042-EFEF-DA11-97E3-C2661185EC0F}"/>
              </a:ext>
            </a:extLst>
          </p:cNvPr>
          <p:cNvSpPr txBox="1"/>
          <p:nvPr/>
        </p:nvSpPr>
        <p:spPr>
          <a:xfrm>
            <a:off x="659431" y="573158"/>
            <a:ext cx="11394917" cy="4192686"/>
          </a:xfrm>
          <a:prstGeom prst="rect">
            <a:avLst/>
          </a:prstGeom>
          <a:noFill/>
        </p:spPr>
        <p:txBody>
          <a:bodyPr wrap="square">
            <a:spAutoFit/>
          </a:bodyPr>
          <a:lstStyle/>
          <a:p>
            <a:pPr marR="375285">
              <a:lnSpc>
                <a:spcPct val="106000"/>
              </a:lnSpc>
              <a:spcAft>
                <a:spcPts val="860"/>
              </a:spcAft>
            </a:pPr>
            <a:r>
              <a:rPr lang="nl-NL" b="1" dirty="0">
                <a:effectLst/>
                <a:ea typeface="Calibri" panose="020F0502020204030204" pitchFamily="34" charset="0"/>
                <a:cs typeface="Times New Roman" panose="02020603050405020304" pitchFamily="18" charset="0"/>
              </a:rPr>
              <a:t>10.3. Worden voor operationele werkzaamheden uitzendkrachten met relevante VGM-kennis en -kunde via een uitzendorganisatie ingeleend?</a:t>
            </a:r>
            <a:endParaRPr lang="nl-NL" dirty="0">
              <a:effectLst/>
              <a:ea typeface="Calibri" panose="020F0502020204030204" pitchFamily="34" charset="0"/>
              <a:cs typeface="Times New Roman" panose="02020603050405020304" pitchFamily="18" charset="0"/>
            </a:endParaRPr>
          </a:p>
          <a:p>
            <a:pPr marR="375285">
              <a:lnSpc>
                <a:spcPct val="106000"/>
              </a:lnSpc>
              <a:spcAft>
                <a:spcPts val="860"/>
              </a:spcAft>
            </a:pPr>
            <a:r>
              <a:rPr lang="nl-NL" dirty="0">
                <a:effectLst/>
                <a:ea typeface="Calibri" panose="020F0502020204030204" pitchFamily="34" charset="0"/>
                <a:cs typeface="Times New Roman" panose="02020603050405020304" pitchFamily="18" charset="0"/>
              </a:rPr>
              <a:t>Doelstelling: </a:t>
            </a:r>
          </a:p>
          <a:p>
            <a:pPr marR="375285">
              <a:lnSpc>
                <a:spcPct val="106000"/>
              </a:lnSpc>
              <a:spcAft>
                <a:spcPts val="860"/>
              </a:spcAft>
            </a:pPr>
            <a:r>
              <a:rPr lang="nl-NL" i="1" dirty="0">
                <a:effectLst/>
                <a:ea typeface="Verdana" panose="020B0604030504040204" pitchFamily="34" charset="0"/>
                <a:cs typeface="Verdana" panose="020B0604030504040204" pitchFamily="34" charset="0"/>
              </a:rPr>
              <a:t>Het zeker stellen van de benodigde VGM kennis en - kunde bij uitzendkrachten.</a:t>
            </a:r>
            <a:endParaRPr lang="nl-NL" dirty="0">
              <a:effectLst/>
              <a:ea typeface="Calibri" panose="020F0502020204030204" pitchFamily="34" charset="0"/>
              <a:cs typeface="Times New Roman" panose="02020603050405020304" pitchFamily="18" charset="0"/>
            </a:endParaRPr>
          </a:p>
          <a:p>
            <a:pPr marR="375285">
              <a:lnSpc>
                <a:spcPct val="106000"/>
              </a:lnSpc>
              <a:spcAft>
                <a:spcPts val="860"/>
              </a:spcAft>
            </a:pPr>
            <a:r>
              <a:rPr lang="nl-NL" i="1" dirty="0">
                <a:effectLst/>
                <a:ea typeface="Verdana" panose="020B0604030504040204" pitchFamily="34" charset="0"/>
                <a:cs typeface="Verdana" panose="020B0604030504040204" pitchFamily="34" charset="0"/>
              </a:rPr>
              <a:t> </a:t>
            </a:r>
            <a:endParaRPr lang="nl-NL" dirty="0">
              <a:effectLst/>
              <a:ea typeface="Calibri" panose="020F0502020204030204" pitchFamily="34" charset="0"/>
              <a:cs typeface="Times New Roman" panose="02020603050405020304" pitchFamily="18" charset="0"/>
            </a:endParaRPr>
          </a:p>
          <a:p>
            <a:pPr marR="375285" lvl="1">
              <a:lnSpc>
                <a:spcPct val="106000"/>
              </a:lnSpc>
              <a:spcAft>
                <a:spcPts val="860"/>
              </a:spcAft>
            </a:pPr>
            <a:r>
              <a:rPr lang="nl-NL" dirty="0">
                <a:effectLst/>
                <a:ea typeface="Verdana" panose="020B0604030504040204" pitchFamily="34" charset="0"/>
                <a:cs typeface="Verdana" panose="020B0604030504040204" pitchFamily="34" charset="0"/>
              </a:rPr>
              <a:t>Onderbouwing</a:t>
            </a:r>
            <a:endParaRPr lang="nl-NL" dirty="0">
              <a:effectLst/>
              <a:ea typeface="Calibri" panose="020F0502020204030204" pitchFamily="34" charset="0"/>
              <a:cs typeface="Times New Roman" panose="02020603050405020304" pitchFamily="18" charset="0"/>
            </a:endParaRPr>
          </a:p>
          <a:p>
            <a:pPr marL="899160" marR="375285" indent="2540">
              <a:lnSpc>
                <a:spcPct val="106000"/>
              </a:lnSpc>
              <a:spcAft>
                <a:spcPts val="860"/>
              </a:spcAft>
            </a:pPr>
            <a:r>
              <a:rPr lang="nl-NL" dirty="0">
                <a:effectLst/>
                <a:ea typeface="Verdana" panose="020B0604030504040204" pitchFamily="34" charset="0"/>
                <a:cs typeface="Verdana" panose="020B0604030504040204" pitchFamily="34" charset="0"/>
              </a:rPr>
              <a:t>De uitzendkrachten worden ingeleend bij uitzendbureau Z, Z is VCU gecertificeerd (certificaat …) gedateerd </a:t>
            </a:r>
            <a:r>
              <a:rPr lang="nl-NL" dirty="0" err="1">
                <a:effectLst/>
                <a:ea typeface="Verdana" panose="020B0604030504040204" pitchFamily="34" charset="0"/>
                <a:cs typeface="Verdana" panose="020B0604030504040204" pitchFamily="34" charset="0"/>
              </a:rPr>
              <a:t>dd</a:t>
            </a:r>
            <a:r>
              <a:rPr lang="nl-NL" dirty="0">
                <a:effectLst/>
                <a:ea typeface="Verdana" panose="020B0604030504040204" pitchFamily="34" charset="0"/>
                <a:cs typeface="Verdana" panose="020B0604030504040204" pitchFamily="34" charset="0"/>
              </a:rPr>
              <a:t>-mm-</a:t>
            </a:r>
            <a:r>
              <a:rPr lang="nl-NL" dirty="0" err="1">
                <a:effectLst/>
                <a:ea typeface="Verdana" panose="020B0604030504040204" pitchFamily="34" charset="0"/>
                <a:cs typeface="Verdana" panose="020B0604030504040204" pitchFamily="34" charset="0"/>
              </a:rPr>
              <a:t>yyyy</a:t>
            </a:r>
            <a:r>
              <a:rPr lang="nl-NL" dirty="0">
                <a:effectLst/>
                <a:ea typeface="Verdana" panose="020B0604030504040204" pitchFamily="34" charset="0"/>
                <a:cs typeface="Verdana" panose="020B0604030504040204" pitchFamily="34" charset="0"/>
              </a:rPr>
              <a:t>. De uit te voeren werkzaamheden, de daarbij behorende risico’s en beheersmaatregelen werden besproken en gedocumenteerd in document ….. gedateerd </a:t>
            </a:r>
            <a:r>
              <a:rPr lang="nl-NL" dirty="0" err="1">
                <a:effectLst/>
                <a:ea typeface="Verdana" panose="020B0604030504040204" pitchFamily="34" charset="0"/>
                <a:cs typeface="Verdana" panose="020B0604030504040204" pitchFamily="34" charset="0"/>
              </a:rPr>
              <a:t>dd</a:t>
            </a:r>
            <a:r>
              <a:rPr lang="nl-NL" dirty="0">
                <a:effectLst/>
                <a:ea typeface="Verdana" panose="020B0604030504040204" pitchFamily="34" charset="0"/>
                <a:cs typeface="Verdana" panose="020B0604030504040204" pitchFamily="34" charset="0"/>
              </a:rPr>
              <a:t>-mm-</a:t>
            </a:r>
            <a:r>
              <a:rPr lang="nl-NL" dirty="0" err="1">
                <a:effectLst/>
                <a:ea typeface="Verdana" panose="020B0604030504040204" pitchFamily="34" charset="0"/>
                <a:cs typeface="Verdana" panose="020B0604030504040204" pitchFamily="34" charset="0"/>
              </a:rPr>
              <a:t>yyyy</a:t>
            </a:r>
            <a:r>
              <a:rPr lang="nl-NL" dirty="0">
                <a:effectLst/>
                <a:ea typeface="Verdana" panose="020B0604030504040204" pitchFamily="34" charset="0"/>
                <a:cs typeface="Verdana" panose="020B0604030504040204" pitchFamily="34" charset="0"/>
              </a:rPr>
              <a:t>. VGM kennis en – kunde van de uitzendkrachten wordt door het bedrijf geverifieerd d.m.v. procedure xx-</a:t>
            </a:r>
            <a:r>
              <a:rPr lang="nl-NL" dirty="0" err="1">
                <a:effectLst/>
                <a:ea typeface="Verdana" panose="020B0604030504040204" pitchFamily="34" charset="0"/>
                <a:cs typeface="Verdana" panose="020B0604030504040204" pitchFamily="34" charset="0"/>
              </a:rPr>
              <a:t>zzz</a:t>
            </a:r>
            <a:r>
              <a:rPr lang="nl-NL" dirty="0">
                <a:effectLst/>
                <a:ea typeface="Verdana" panose="020B0604030504040204" pitchFamily="34" charset="0"/>
                <a:cs typeface="Verdana" panose="020B0604030504040204" pitchFamily="34" charset="0"/>
              </a:rPr>
              <a:t> gedateerd </a:t>
            </a:r>
            <a:r>
              <a:rPr lang="nl-NL" dirty="0" err="1">
                <a:effectLst/>
                <a:ea typeface="Verdana" panose="020B0604030504040204" pitchFamily="34" charset="0"/>
                <a:cs typeface="Verdana" panose="020B0604030504040204" pitchFamily="34" charset="0"/>
              </a:rPr>
              <a:t>dd</a:t>
            </a:r>
            <a:r>
              <a:rPr lang="nl-NL" dirty="0">
                <a:effectLst/>
                <a:ea typeface="Verdana" panose="020B0604030504040204" pitchFamily="34" charset="0"/>
                <a:cs typeface="Verdana" panose="020B0604030504040204" pitchFamily="34" charset="0"/>
              </a:rPr>
              <a:t>-mm-</a:t>
            </a:r>
            <a:r>
              <a:rPr lang="nl-NL" dirty="0" err="1">
                <a:effectLst/>
                <a:ea typeface="Verdana" panose="020B0604030504040204" pitchFamily="34" charset="0"/>
                <a:cs typeface="Verdana" panose="020B0604030504040204" pitchFamily="34" charset="0"/>
              </a:rPr>
              <a:t>yyyy</a:t>
            </a:r>
            <a:r>
              <a:rPr lang="nl-NL" dirty="0">
                <a:effectLst/>
                <a:ea typeface="Verdana" panose="020B0604030504040204" pitchFamily="34" charset="0"/>
                <a:cs typeface="Verdana" panose="020B0604030504040204" pitchFamily="34" charset="0"/>
              </a:rPr>
              <a:t>. Resultaten van de verificatie worden gedocumenteerd in controlelijst vv-www, meest recente </a:t>
            </a:r>
            <a:r>
              <a:rPr lang="nl-NL" dirty="0" err="1">
                <a:effectLst/>
                <a:ea typeface="Verdana" panose="020B0604030504040204" pitchFamily="34" charset="0"/>
                <a:cs typeface="Verdana" panose="020B0604030504040204" pitchFamily="34" charset="0"/>
              </a:rPr>
              <a:t>dateerd</a:t>
            </a:r>
            <a:r>
              <a:rPr lang="nl-NL" dirty="0">
                <a:effectLst/>
                <a:ea typeface="Verdana" panose="020B0604030504040204" pitchFamily="34" charset="0"/>
                <a:cs typeface="Verdana" panose="020B0604030504040204" pitchFamily="34" charset="0"/>
              </a:rPr>
              <a:t> van </a:t>
            </a:r>
            <a:r>
              <a:rPr lang="nl-NL" dirty="0" err="1">
                <a:effectLst/>
                <a:ea typeface="Verdana" panose="020B0604030504040204" pitchFamily="34" charset="0"/>
                <a:cs typeface="Verdana" panose="020B0604030504040204" pitchFamily="34" charset="0"/>
              </a:rPr>
              <a:t>dd</a:t>
            </a:r>
            <a:r>
              <a:rPr lang="nl-NL" dirty="0">
                <a:effectLst/>
                <a:ea typeface="Verdana" panose="020B0604030504040204" pitchFamily="34" charset="0"/>
                <a:cs typeface="Verdana" panose="020B0604030504040204" pitchFamily="34" charset="0"/>
              </a:rPr>
              <a:t>-mm-</a:t>
            </a:r>
            <a:r>
              <a:rPr lang="nl-NL" dirty="0" err="1">
                <a:effectLst/>
                <a:ea typeface="Verdana" panose="020B0604030504040204" pitchFamily="34" charset="0"/>
                <a:cs typeface="Verdana" panose="020B0604030504040204" pitchFamily="34" charset="0"/>
              </a:rPr>
              <a:t>yyyy</a:t>
            </a:r>
            <a:r>
              <a:rPr lang="nl-NL" dirty="0">
                <a:effectLst/>
                <a:ea typeface="Verdana" panose="020B0604030504040204" pitchFamily="34" charset="0"/>
                <a:cs typeface="Verdana" panose="020B0604030504040204" pitchFamily="34" charset="0"/>
              </a:rPr>
              <a:t>.</a:t>
            </a:r>
            <a:endParaRPr lang="nl-NL"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7900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429" y="2450770"/>
            <a:ext cx="9721850" cy="1329595"/>
          </a:xfrm>
        </p:spPr>
        <p:txBody>
          <a:bodyPr/>
          <a:lstStyle/>
          <a:p>
            <a:r>
              <a:rPr lang="nl-NL" sz="9600" dirty="0"/>
              <a:t>PAUZE</a:t>
            </a:r>
          </a:p>
        </p:txBody>
      </p:sp>
    </p:spTree>
    <p:extLst>
      <p:ext uri="{BB962C8B-B14F-4D97-AF65-F5344CB8AC3E}">
        <p14:creationId xmlns:p14="http://schemas.microsoft.com/office/powerpoint/2010/main" val="411342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6C40C-FF9D-4EBC-4181-EC256E133D12}"/>
              </a:ext>
            </a:extLst>
          </p:cNvPr>
          <p:cNvSpPr>
            <a:spLocks noGrp="1"/>
          </p:cNvSpPr>
          <p:nvPr>
            <p:ph type="title"/>
          </p:nvPr>
        </p:nvSpPr>
        <p:spPr/>
        <p:txBody>
          <a:bodyPr/>
          <a:lstStyle/>
          <a:p>
            <a:r>
              <a:rPr lang="en-GB" dirty="0" err="1"/>
              <a:t>Conclusie</a:t>
            </a:r>
            <a:r>
              <a:rPr lang="en-GB" dirty="0"/>
              <a:t> 2.1, 10.2 en 10.3</a:t>
            </a:r>
          </a:p>
        </p:txBody>
      </p:sp>
      <p:sp>
        <p:nvSpPr>
          <p:cNvPr id="3" name="Tijdelijke aanduiding voor inhoud 2">
            <a:extLst>
              <a:ext uri="{FF2B5EF4-FFF2-40B4-BE49-F238E27FC236}">
                <a16:creationId xmlns:a16="http://schemas.microsoft.com/office/drawing/2014/main" id="{93181608-628A-F290-18BA-5A13140AD6A2}"/>
              </a:ext>
            </a:extLst>
          </p:cNvPr>
          <p:cNvSpPr>
            <a:spLocks noGrp="1"/>
          </p:cNvSpPr>
          <p:nvPr>
            <p:ph idx="1"/>
          </p:nvPr>
        </p:nvSpPr>
        <p:spPr>
          <a:xfrm>
            <a:off x="1641564" y="1810655"/>
            <a:ext cx="9721850" cy="430887"/>
          </a:xfrm>
        </p:spPr>
        <p:txBody>
          <a:bodyPr/>
          <a:lstStyle/>
          <a:p>
            <a:endParaRPr lang="en-GB" dirty="0"/>
          </a:p>
        </p:txBody>
      </p:sp>
    </p:spTree>
    <p:extLst>
      <p:ext uri="{BB962C8B-B14F-4D97-AF65-F5344CB8AC3E}">
        <p14:creationId xmlns:p14="http://schemas.microsoft.com/office/powerpoint/2010/main" val="4047834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Deelronde II (a)</a:t>
            </a:r>
          </a:p>
        </p:txBody>
      </p:sp>
      <p:sp>
        <p:nvSpPr>
          <p:cNvPr id="3" name="Content Placeholder 2"/>
          <p:cNvSpPr>
            <a:spLocks noGrp="1"/>
          </p:cNvSpPr>
          <p:nvPr>
            <p:ph idx="1"/>
          </p:nvPr>
        </p:nvSpPr>
        <p:spPr>
          <a:xfrm>
            <a:off x="1641563" y="1668151"/>
            <a:ext cx="6498971" cy="430887"/>
          </a:xfrm>
        </p:spPr>
        <p:txBody>
          <a:bodyPr/>
          <a:lstStyle/>
          <a:p>
            <a:r>
              <a:rPr lang="nl-NL" dirty="0"/>
              <a:t>In gesprek met de </a:t>
            </a:r>
            <a:r>
              <a:rPr lang="nl-NL" b="1" dirty="0"/>
              <a:t>advocaat van de duivel</a:t>
            </a:r>
            <a:endParaRPr lang="nl-NL" dirty="0"/>
          </a:p>
        </p:txBody>
      </p:sp>
      <p:pic>
        <p:nvPicPr>
          <p:cNvPr id="1026" name="Picture 2" descr="4 Things Men Are Really Doing When They 'Play Devil's Advocate' Against  Feminism - Everyday Femin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563" y="2179182"/>
            <a:ext cx="6035833" cy="375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12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Deelronde II (b)</a:t>
            </a:r>
          </a:p>
        </p:txBody>
      </p:sp>
      <p:sp>
        <p:nvSpPr>
          <p:cNvPr id="3" name="Content Placeholder 2"/>
          <p:cNvSpPr>
            <a:spLocks noGrp="1"/>
          </p:cNvSpPr>
          <p:nvPr>
            <p:ph idx="1"/>
          </p:nvPr>
        </p:nvSpPr>
        <p:spPr>
          <a:xfrm>
            <a:off x="1641564" y="1810655"/>
            <a:ext cx="9721850" cy="3046988"/>
          </a:xfrm>
        </p:spPr>
        <p:txBody>
          <a:bodyPr/>
          <a:lstStyle/>
          <a:p>
            <a:r>
              <a:rPr lang="nl-NL" dirty="0"/>
              <a:t>Beantwoording vragen die gesteld zijn vanuit de </a:t>
            </a:r>
            <a:r>
              <a:rPr lang="nl-NL" dirty="0" err="1"/>
              <a:t>CBI’s</a:t>
            </a:r>
            <a:r>
              <a:rPr lang="nl-NL" dirty="0"/>
              <a:t>:</a:t>
            </a:r>
          </a:p>
          <a:p>
            <a:endParaRPr lang="nl-NL" dirty="0"/>
          </a:p>
          <a:p>
            <a:r>
              <a:rPr lang="nl-NL" dirty="0"/>
              <a:t>1. / 2. 	De inzet van de </a:t>
            </a:r>
            <a:r>
              <a:rPr lang="nl-NL" dirty="0" err="1"/>
              <a:t>ZZP'er</a:t>
            </a:r>
            <a:r>
              <a:rPr lang="nl-NL" dirty="0"/>
              <a:t> in een VCA gecertificeerd 			bedrijf (2 vragen)</a:t>
            </a:r>
          </a:p>
          <a:p>
            <a:r>
              <a:rPr lang="nl-NL" dirty="0"/>
              <a:t>3.		Hoe gaan we om met personen die moeilijk een BVCA 		diploma kunnen behalen?</a:t>
            </a:r>
          </a:p>
        </p:txBody>
      </p:sp>
    </p:spTree>
    <p:extLst>
      <p:ext uri="{BB962C8B-B14F-4D97-AF65-F5344CB8AC3E}">
        <p14:creationId xmlns:p14="http://schemas.microsoft.com/office/powerpoint/2010/main" val="322059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BD3D0-A20A-401A-EA34-7BC5EDE96A8C}"/>
              </a:ext>
            </a:extLst>
          </p:cNvPr>
          <p:cNvSpPr>
            <a:spLocks noGrp="1"/>
          </p:cNvSpPr>
          <p:nvPr>
            <p:ph type="title"/>
          </p:nvPr>
        </p:nvSpPr>
        <p:spPr/>
        <p:txBody>
          <a:bodyPr/>
          <a:lstStyle/>
          <a:p>
            <a:r>
              <a:rPr lang="en-GB" dirty="0"/>
              <a:t>Antwoord op </a:t>
            </a:r>
            <a:r>
              <a:rPr lang="en-GB" dirty="0" err="1"/>
              <a:t>vraag</a:t>
            </a:r>
            <a:r>
              <a:rPr lang="en-GB" dirty="0"/>
              <a:t> 1</a:t>
            </a:r>
          </a:p>
        </p:txBody>
      </p:sp>
      <p:sp>
        <p:nvSpPr>
          <p:cNvPr id="3" name="Tijdelijke aanduiding voor inhoud 2">
            <a:extLst>
              <a:ext uri="{FF2B5EF4-FFF2-40B4-BE49-F238E27FC236}">
                <a16:creationId xmlns:a16="http://schemas.microsoft.com/office/drawing/2014/main" id="{FC4A47A9-4A3E-5DFF-48DA-3950B5946342}"/>
              </a:ext>
            </a:extLst>
          </p:cNvPr>
          <p:cNvSpPr>
            <a:spLocks noGrp="1"/>
          </p:cNvSpPr>
          <p:nvPr>
            <p:ph idx="1"/>
          </p:nvPr>
        </p:nvSpPr>
        <p:spPr>
          <a:xfrm>
            <a:off x="1641564" y="1379145"/>
            <a:ext cx="9721850" cy="5047536"/>
          </a:xfrm>
        </p:spPr>
        <p:txBody>
          <a:bodyPr/>
          <a:lstStyle/>
          <a:p>
            <a:r>
              <a:rPr lang="nl-NL" sz="1100" dirty="0">
                <a:effectLst/>
                <a:latin typeface="Calibri" panose="020F0502020204030204" pitchFamily="34" charset="0"/>
                <a:ea typeface="Calibri" panose="020F0502020204030204" pitchFamily="34" charset="0"/>
              </a:rPr>
              <a:t> </a:t>
            </a:r>
            <a:r>
              <a:rPr lang="nl-NL" sz="2400" b="1" i="1" dirty="0">
                <a:latin typeface="Calibri" panose="020F0502020204030204" pitchFamily="34" charset="0"/>
                <a:ea typeface="Calibri" panose="020F0502020204030204" pitchFamily="34" charset="0"/>
                <a:cs typeface="Calibri" panose="020F0502020204030204" pitchFamily="34" charset="0"/>
              </a:rPr>
              <a:t>Wat </a:t>
            </a:r>
            <a:r>
              <a:rPr lang="nl-NL" sz="2400" b="1" i="1" dirty="0">
                <a:effectLst/>
                <a:latin typeface="Calibri" panose="020F0502020204030204" pitchFamily="34" charset="0"/>
                <a:ea typeface="Calibri" panose="020F0502020204030204" pitchFamily="34" charset="0"/>
                <a:cs typeface="Calibri" panose="020F0502020204030204" pitchFamily="34" charset="0"/>
              </a:rPr>
              <a:t>zijn de criteria/eisen om een ZZP’er/zelfstandige in de categorie te laten vallen “Zelfstandigen zonder personeel die onder gezag van de aannemer werken” en wat verwacht SSVV van een auditor hoever deze gaat om dat vast te kunnen stellen? </a:t>
            </a:r>
          </a:p>
          <a:p>
            <a:r>
              <a:rPr lang="nl-NL" sz="2400" dirty="0">
                <a:solidFill>
                  <a:srgbClr val="FF0000"/>
                </a:solidFill>
                <a:latin typeface="Calibri" panose="020F0502020204030204" pitchFamily="34" charset="0"/>
                <a:ea typeface="Calibri" panose="020F0502020204030204" pitchFamily="34" charset="0"/>
                <a:cs typeface="Calibri" panose="020F0502020204030204" pitchFamily="34" charset="0"/>
              </a:rPr>
              <a:t>Antwoord: </a:t>
            </a:r>
            <a:r>
              <a:rPr lang="nl-NL" sz="2400" dirty="0">
                <a:latin typeface="Calibri" panose="020F0502020204030204" pitchFamily="34" charset="0"/>
                <a:ea typeface="Calibri" panose="020F0502020204030204" pitchFamily="34" charset="0"/>
                <a:cs typeface="Calibri" panose="020F0502020204030204" pitchFamily="34" charset="0"/>
              </a:rPr>
              <a:t>De situatie die in de vraag weergegeven wordt moet vanuit het VCA gecertificeerd bedrijf bekeken worden en niet vanuit de ZZP'er. De gedachtegang binnen de vraag is andersom.</a:t>
            </a:r>
          </a:p>
          <a:p>
            <a:r>
              <a:rPr lang="nl-NL" sz="2400" dirty="0">
                <a:effectLst/>
                <a:latin typeface="Calibri" panose="020F0502020204030204" pitchFamily="34" charset="0"/>
                <a:ea typeface="Calibri" panose="020F0502020204030204" pitchFamily="34" charset="0"/>
                <a:cs typeface="Calibri" panose="020F0502020204030204" pitchFamily="34" charset="0"/>
              </a:rPr>
              <a:t>Het gaat erom </a:t>
            </a:r>
            <a:r>
              <a:rPr lang="nl-NL" sz="2400" dirty="0">
                <a:latin typeface="Calibri" panose="020F0502020204030204" pitchFamily="34" charset="0"/>
                <a:ea typeface="Calibri" panose="020F0502020204030204" pitchFamily="34" charset="0"/>
                <a:cs typeface="Calibri" panose="020F0502020204030204" pitchFamily="34" charset="0"/>
              </a:rPr>
              <a:t>hoe het bedrijf de </a:t>
            </a:r>
            <a:r>
              <a:rPr lang="nl-NL" sz="2400" dirty="0" err="1">
                <a:latin typeface="Calibri" panose="020F0502020204030204" pitchFamily="34" charset="0"/>
                <a:ea typeface="Calibri" panose="020F0502020204030204" pitchFamily="34" charset="0"/>
                <a:cs typeface="Calibri" panose="020F0502020204030204" pitchFamily="34" charset="0"/>
              </a:rPr>
              <a:t>ZZP’er</a:t>
            </a:r>
            <a:r>
              <a:rPr lang="nl-NL" sz="2400" dirty="0">
                <a:latin typeface="Calibri" panose="020F0502020204030204" pitchFamily="34" charset="0"/>
                <a:ea typeface="Calibri" panose="020F0502020204030204" pitchFamily="34" charset="0"/>
                <a:cs typeface="Calibri" panose="020F0502020204030204" pitchFamily="34" charset="0"/>
              </a:rPr>
              <a:t> </a:t>
            </a:r>
            <a:r>
              <a:rPr lang="nl-NL" sz="2400" b="1" u="sng" dirty="0">
                <a:latin typeface="Calibri" panose="020F0502020204030204" pitchFamily="34" charset="0"/>
                <a:ea typeface="Calibri" panose="020F0502020204030204" pitchFamily="34" charset="0"/>
                <a:cs typeface="Calibri" panose="020F0502020204030204" pitchFamily="34" charset="0"/>
              </a:rPr>
              <a:t>in de praktijk inschakelt</a:t>
            </a:r>
            <a:r>
              <a:rPr lang="nl-NL" sz="2400" dirty="0">
                <a:latin typeface="Calibri" panose="020F0502020204030204" pitchFamily="34" charset="0"/>
                <a:ea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nl-NL" sz="2400" dirty="0">
                <a:latin typeface="Calibri" panose="020F0502020204030204" pitchFamily="34" charset="0"/>
                <a:ea typeface="Calibri" panose="020F0502020204030204" pitchFamily="34" charset="0"/>
                <a:cs typeface="Calibri" panose="020F0502020204030204" pitchFamily="34" charset="0"/>
              </a:rPr>
              <a:t>Als medewerker (op urenbasis of als tijdelijke kracht) -&gt; alle eisen t.a.v. medewerkers zijn van toepassing.</a:t>
            </a:r>
          </a:p>
          <a:p>
            <a:pPr marL="342900" indent="-342900">
              <a:buFont typeface="Arial" panose="020B0604020202020204" pitchFamily="34" charset="0"/>
              <a:buChar char="•"/>
            </a:pPr>
            <a:r>
              <a:rPr lang="nl-NL" sz="2400" dirty="0">
                <a:latin typeface="Calibri" panose="020F0502020204030204" pitchFamily="34" charset="0"/>
                <a:ea typeface="Calibri" panose="020F0502020204030204" pitchFamily="34" charset="0"/>
                <a:cs typeface="Calibri" panose="020F0502020204030204" pitchFamily="34" charset="0"/>
              </a:rPr>
              <a:t>Als contractor (bv. met materieel) -&gt; de eisen uit hoofdstuk 10 (en met name bijlage B (RIE, kwalificaties en arbeidsmiddelen) zijn van toepassing.</a:t>
            </a:r>
            <a:endParaRPr lang="en-GB" dirty="0"/>
          </a:p>
        </p:txBody>
      </p:sp>
    </p:spTree>
    <p:extLst>
      <p:ext uri="{BB962C8B-B14F-4D97-AF65-F5344CB8AC3E}">
        <p14:creationId xmlns:p14="http://schemas.microsoft.com/office/powerpoint/2010/main" val="2357093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46EAB-3048-BC0A-8591-D2B8A9EEF3EA}"/>
              </a:ext>
            </a:extLst>
          </p:cNvPr>
          <p:cNvSpPr>
            <a:spLocks noGrp="1"/>
          </p:cNvSpPr>
          <p:nvPr>
            <p:ph type="title"/>
          </p:nvPr>
        </p:nvSpPr>
        <p:spPr/>
        <p:txBody>
          <a:bodyPr/>
          <a:lstStyle/>
          <a:p>
            <a:r>
              <a:rPr lang="en-GB" dirty="0"/>
              <a:t>Antwoord op </a:t>
            </a:r>
            <a:r>
              <a:rPr lang="en-GB" dirty="0" err="1"/>
              <a:t>vraag</a:t>
            </a:r>
            <a:r>
              <a:rPr lang="en-GB" dirty="0"/>
              <a:t> 2 </a:t>
            </a:r>
          </a:p>
        </p:txBody>
      </p:sp>
      <p:sp>
        <p:nvSpPr>
          <p:cNvPr id="3" name="Tijdelijke aanduiding voor inhoud 2">
            <a:extLst>
              <a:ext uri="{FF2B5EF4-FFF2-40B4-BE49-F238E27FC236}">
                <a16:creationId xmlns:a16="http://schemas.microsoft.com/office/drawing/2014/main" id="{049E7F36-C8C2-0275-9700-B060916BA02D}"/>
              </a:ext>
            </a:extLst>
          </p:cNvPr>
          <p:cNvSpPr>
            <a:spLocks noGrp="1"/>
          </p:cNvSpPr>
          <p:nvPr>
            <p:ph idx="1"/>
          </p:nvPr>
        </p:nvSpPr>
        <p:spPr>
          <a:xfrm>
            <a:off x="1641564" y="1810655"/>
            <a:ext cx="9721850" cy="4801314"/>
          </a:xfrm>
        </p:spPr>
        <p:txBody>
          <a:bodyPr/>
          <a:lstStyle/>
          <a:p>
            <a:r>
              <a:rPr lang="nl-NL" sz="2400" b="1" i="1" dirty="0"/>
              <a:t>Indien een organisatie niet aan de criteria/eisen van de 1e vraag kan voldoen, waar in de VCA norm kan ik terugvinden dat een ZZP’er dan feitelijk als uitzendkracht behandeld dient te worden en daarmee bemiddeld dient te worden via een VCU gecertificeerde uitzendorganisatie? M.a.w. waar schrijf ik de afwijking op uit?</a:t>
            </a:r>
          </a:p>
          <a:p>
            <a:r>
              <a:rPr lang="nl-NL" sz="2400" dirty="0">
                <a:solidFill>
                  <a:srgbClr val="FF0000"/>
                </a:solidFill>
              </a:rPr>
              <a:t>Antwoord: </a:t>
            </a:r>
            <a:r>
              <a:rPr lang="nl-NL" sz="2400" dirty="0"/>
              <a:t>Er wordt nergens in de norm gevraagd dat een </a:t>
            </a:r>
            <a:r>
              <a:rPr lang="nl-NL" sz="2400" dirty="0" err="1"/>
              <a:t>ZZP’er</a:t>
            </a:r>
            <a:r>
              <a:rPr lang="nl-NL" sz="2400" dirty="0"/>
              <a:t> als uitzendkracht behandeld </a:t>
            </a:r>
            <a:r>
              <a:rPr lang="nl-NL" sz="2400" b="1" u="sng" dirty="0"/>
              <a:t>moet</a:t>
            </a:r>
            <a:r>
              <a:rPr lang="nl-NL" sz="2400" dirty="0"/>
              <a:t> worden. Zie ook het antwoord op vraag 1: het bedrijf bepaalt hoe ze er in de praktijk mee omgaat. Een </a:t>
            </a:r>
            <a:r>
              <a:rPr lang="nl-NL" sz="2400" dirty="0" err="1"/>
              <a:t>ZZP’er</a:t>
            </a:r>
            <a:r>
              <a:rPr lang="nl-NL" sz="2400" dirty="0"/>
              <a:t> die ingezet zou worden als uitzendkracht is een medewerker. Hij handelt op dat moment niet als </a:t>
            </a:r>
            <a:r>
              <a:rPr lang="nl-NL" sz="2400" dirty="0" err="1"/>
              <a:t>ZZP’er</a:t>
            </a:r>
            <a:r>
              <a:rPr lang="nl-NL" sz="2400" dirty="0"/>
              <a:t>. Dergelijke combinatie van beide statuten is trouwens quasi onbestaande.</a:t>
            </a:r>
          </a:p>
          <a:p>
            <a:endParaRPr lang="en-GB" dirty="0"/>
          </a:p>
        </p:txBody>
      </p:sp>
    </p:spTree>
    <p:extLst>
      <p:ext uri="{BB962C8B-B14F-4D97-AF65-F5344CB8AC3E}">
        <p14:creationId xmlns:p14="http://schemas.microsoft.com/office/powerpoint/2010/main" val="203430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DF8DA-D484-6413-2A22-70A3B2859C04}"/>
              </a:ext>
            </a:extLst>
          </p:cNvPr>
          <p:cNvSpPr>
            <a:spLocks noGrp="1"/>
          </p:cNvSpPr>
          <p:nvPr>
            <p:ph type="title"/>
          </p:nvPr>
        </p:nvSpPr>
        <p:spPr>
          <a:xfrm>
            <a:off x="1641564" y="800100"/>
            <a:ext cx="9721850" cy="609398"/>
          </a:xfrm>
        </p:spPr>
        <p:txBody>
          <a:bodyPr/>
          <a:lstStyle/>
          <a:p>
            <a:r>
              <a:rPr lang="en-GB" dirty="0" err="1"/>
              <a:t>Antwoord</a:t>
            </a:r>
            <a:r>
              <a:rPr lang="en-GB" dirty="0"/>
              <a:t> op </a:t>
            </a:r>
            <a:r>
              <a:rPr lang="en-GB" dirty="0" err="1"/>
              <a:t>vraag</a:t>
            </a:r>
            <a:r>
              <a:rPr lang="en-GB" dirty="0"/>
              <a:t> 3</a:t>
            </a:r>
          </a:p>
        </p:txBody>
      </p:sp>
      <p:sp>
        <p:nvSpPr>
          <p:cNvPr id="3" name="Tijdelijke aanduiding voor inhoud 2">
            <a:extLst>
              <a:ext uri="{FF2B5EF4-FFF2-40B4-BE49-F238E27FC236}">
                <a16:creationId xmlns:a16="http://schemas.microsoft.com/office/drawing/2014/main" id="{4A691CB8-CCC4-B996-C4D4-584281CA8AED}"/>
              </a:ext>
            </a:extLst>
          </p:cNvPr>
          <p:cNvSpPr>
            <a:spLocks noGrp="1"/>
          </p:cNvSpPr>
          <p:nvPr>
            <p:ph idx="1"/>
          </p:nvPr>
        </p:nvSpPr>
        <p:spPr>
          <a:xfrm>
            <a:off x="1662610" y="1760186"/>
            <a:ext cx="9679757" cy="4739759"/>
          </a:xfrm>
        </p:spPr>
        <p:txBody>
          <a:bodyPr/>
          <a:lstStyle/>
          <a:p>
            <a:r>
              <a:rPr lang="nl-NL" sz="2400" b="1" i="1" dirty="0"/>
              <a:t>VCA en personen die het B-VCA diploma moeilijk of niet kunnen behalen. </a:t>
            </a:r>
          </a:p>
          <a:p>
            <a:r>
              <a:rPr lang="nl-NL" sz="2400" dirty="0">
                <a:solidFill>
                  <a:srgbClr val="FF0000"/>
                </a:solidFill>
              </a:rPr>
              <a:t>Antwoord: </a:t>
            </a:r>
            <a:r>
              <a:rPr lang="nl-NL" sz="2400" dirty="0"/>
              <a:t>Het CCVD en UCVD blijven van mening dat deze personen vallen onder de inspanning van de werkgever die alle (</a:t>
            </a:r>
            <a:r>
              <a:rPr lang="nl-NL" sz="2400" dirty="0" err="1"/>
              <a:t>opleidings</a:t>
            </a:r>
            <a:r>
              <a:rPr lang="nl-NL" sz="2400" dirty="0"/>
              <a:t>)inspanningen moet doen opdat de medewerker in dit geval het diploma kan halen. Lukt dat (bewezen) niet dan kan het volgende ingebracht worden:</a:t>
            </a:r>
          </a:p>
          <a:p>
            <a:pPr marL="514350" indent="-514350">
              <a:buFont typeface="Arial" panose="020B0604020202020204" pitchFamily="34" charset="0"/>
              <a:buAutoNum type="arabicPeriod"/>
            </a:pPr>
            <a:r>
              <a:rPr lang="nl-NL" sz="2400" dirty="0"/>
              <a:t>Het aanbieden van een mondeling examen voor de medewerker. Er wordt via een dialoog (en aangepast vragen) op het niveau van de medewerker gepeild naar zijn kennis.</a:t>
            </a:r>
          </a:p>
          <a:p>
            <a:pPr marL="514350" indent="-514350">
              <a:buAutoNum type="arabicPeriod"/>
            </a:pPr>
            <a:r>
              <a:rPr lang="nl-NL" sz="2400" dirty="0"/>
              <a:t>Zorgen dat de scope van het </a:t>
            </a:r>
            <a:r>
              <a:rPr lang="nl-NL" sz="2400" dirty="0" err="1"/>
              <a:t>VCA-certificaat</a:t>
            </a:r>
            <a:r>
              <a:rPr lang="nl-NL" sz="2400" dirty="0"/>
              <a:t> overeenkomt met de activiteiten en enkel die werknemers omvat waarvoor het nodig is.</a:t>
            </a:r>
          </a:p>
          <a:p>
            <a:endParaRPr lang="en-GB" dirty="0"/>
          </a:p>
        </p:txBody>
      </p:sp>
    </p:spTree>
    <p:extLst>
      <p:ext uri="{BB962C8B-B14F-4D97-AF65-F5344CB8AC3E}">
        <p14:creationId xmlns:p14="http://schemas.microsoft.com/office/powerpoint/2010/main" val="319630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DA4EDC-D45E-143D-22A1-098D13833FFC}"/>
              </a:ext>
            </a:extLst>
          </p:cNvPr>
          <p:cNvSpPr>
            <a:spLocks noGrp="1"/>
          </p:cNvSpPr>
          <p:nvPr>
            <p:ph type="title"/>
          </p:nvPr>
        </p:nvSpPr>
        <p:spPr>
          <a:xfrm>
            <a:off x="1641564" y="800100"/>
            <a:ext cx="9721850" cy="609398"/>
          </a:xfrm>
        </p:spPr>
        <p:txBody>
          <a:bodyPr/>
          <a:lstStyle/>
          <a:p>
            <a:r>
              <a:rPr lang="en-GB" dirty="0" err="1"/>
              <a:t>Vervolg</a:t>
            </a:r>
            <a:r>
              <a:rPr lang="en-GB" dirty="0"/>
              <a:t> </a:t>
            </a:r>
            <a:r>
              <a:rPr lang="en-GB" dirty="0" err="1"/>
              <a:t>antwoord</a:t>
            </a:r>
            <a:r>
              <a:rPr lang="en-GB" dirty="0"/>
              <a:t> </a:t>
            </a:r>
            <a:r>
              <a:rPr lang="en-GB" dirty="0" err="1"/>
              <a:t>vraag</a:t>
            </a:r>
            <a:r>
              <a:rPr lang="en-GB" dirty="0"/>
              <a:t> 3</a:t>
            </a:r>
          </a:p>
        </p:txBody>
      </p:sp>
      <p:sp>
        <p:nvSpPr>
          <p:cNvPr id="3" name="Tijdelijke aanduiding voor inhoud 2">
            <a:extLst>
              <a:ext uri="{FF2B5EF4-FFF2-40B4-BE49-F238E27FC236}">
                <a16:creationId xmlns:a16="http://schemas.microsoft.com/office/drawing/2014/main" id="{51009F53-8B50-A3ED-C267-B5F3F9F644F0}"/>
              </a:ext>
            </a:extLst>
          </p:cNvPr>
          <p:cNvSpPr>
            <a:spLocks noGrp="1"/>
          </p:cNvSpPr>
          <p:nvPr>
            <p:ph idx="1"/>
          </p:nvPr>
        </p:nvSpPr>
        <p:spPr>
          <a:xfrm>
            <a:off x="1641564" y="1512709"/>
            <a:ext cx="9721850" cy="4955203"/>
          </a:xfrm>
        </p:spPr>
        <p:txBody>
          <a:bodyPr/>
          <a:lstStyle/>
          <a:p>
            <a:pPr marL="457200" indent="-457200">
              <a:buFont typeface="+mj-lt"/>
              <a:buAutoNum type="arabicPeriod" startAt="3"/>
            </a:pPr>
            <a:r>
              <a:rPr lang="nl-NL" sz="2400" dirty="0"/>
              <a:t>Ondanks veelvuldige opleidingsinspanningen lukt het de medewerker niet om het VCA-diploma te behalen -&gt; in dit geval houdt het veelal op voor de medewerker. Een laatste redmiddel zou kunnen zijn om deze medewerker te beschouwen als ‘leerling’ in een opleidingstraject. Dit komt er op neer dat </a:t>
            </a:r>
            <a:r>
              <a:rPr lang="nl-NL" sz="2400" i="1" dirty="0"/>
              <a:t>deze medewerker aantoonbaar en geborgd continu werkt onder gezag en toezicht van een medewerker/leidinggevende met VOL-VCA. </a:t>
            </a:r>
            <a:r>
              <a:rPr lang="nl-NL" sz="2400" dirty="0"/>
              <a:t>Aan dit laatste geven wij </a:t>
            </a:r>
            <a:r>
              <a:rPr lang="nl-NL" sz="2400" b="1" dirty="0">
                <a:solidFill>
                  <a:srgbClr val="FF0000"/>
                </a:solidFill>
              </a:rPr>
              <a:t>geen voorkeur</a:t>
            </a:r>
            <a:r>
              <a:rPr lang="nl-NL" sz="2400" dirty="0"/>
              <a:t>. B-VCA is de basiskwalificatie voor het werken in een risicovolle omgeving.</a:t>
            </a:r>
          </a:p>
          <a:p>
            <a:pPr marL="457200" indent="-457200">
              <a:buFont typeface="+mj-lt"/>
              <a:buAutoNum type="arabicPeriod" startAt="3"/>
            </a:pPr>
            <a:r>
              <a:rPr lang="nl-NL" sz="2400" dirty="0"/>
              <a:t>Bij de inspanning van de werkgever moet ook aandacht gegeven worden aan de keuze van een gepaste opleider, aangepast lesmateriaal, lesmethode aangepast aan doelgroep, gebruik woordenlijst, praktijkvoorbeelden, en aan taalbeheersing, geletterdheid en computervaardigheden van de medewerker.</a:t>
            </a:r>
          </a:p>
        </p:txBody>
      </p:sp>
    </p:spTree>
    <p:extLst>
      <p:ext uri="{BB962C8B-B14F-4D97-AF65-F5344CB8AC3E}">
        <p14:creationId xmlns:p14="http://schemas.microsoft.com/office/powerpoint/2010/main" val="371583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Programma</a:t>
            </a:r>
          </a:p>
        </p:txBody>
      </p:sp>
      <p:sp>
        <p:nvSpPr>
          <p:cNvPr id="5" name="Tijdelijke aanduiding voor inhoud 4"/>
          <p:cNvSpPr>
            <a:spLocks noGrp="1"/>
          </p:cNvSpPr>
          <p:nvPr>
            <p:ph idx="1"/>
          </p:nvPr>
        </p:nvSpPr>
        <p:spPr>
          <a:xfrm>
            <a:off x="1641564" y="1810655"/>
            <a:ext cx="9721850" cy="3939540"/>
          </a:xfrm>
        </p:spPr>
        <p:txBody>
          <a:bodyPr/>
          <a:lstStyle/>
          <a:p>
            <a:r>
              <a:rPr lang="nl-NL" dirty="0"/>
              <a:t>08:30 – 09:00	Plenaire opening</a:t>
            </a:r>
          </a:p>
          <a:p>
            <a:r>
              <a:rPr lang="nl-NL" dirty="0"/>
              <a:t>09:00 – 10:00	Deelronde I</a:t>
            </a:r>
          </a:p>
          <a:p>
            <a:r>
              <a:rPr lang="nl-NL" dirty="0"/>
              <a:t>10:00 – 10:15	Pauze</a:t>
            </a:r>
          </a:p>
          <a:p>
            <a:r>
              <a:rPr lang="nl-NL" dirty="0"/>
              <a:t>10:15 – 11:15	Deelronde II</a:t>
            </a:r>
          </a:p>
          <a:p>
            <a:r>
              <a:rPr lang="nl-NL" dirty="0"/>
              <a:t>11:15 – 12:30	Plenaire afsluiting (met lunch)</a:t>
            </a:r>
          </a:p>
          <a:p>
            <a:endParaRPr lang="nl-NL" dirty="0"/>
          </a:p>
          <a:p>
            <a:endParaRPr lang="nl-NL" dirty="0"/>
          </a:p>
        </p:txBody>
      </p:sp>
    </p:spTree>
    <p:extLst>
      <p:ext uri="{BB962C8B-B14F-4D97-AF65-F5344CB8AC3E}">
        <p14:creationId xmlns:p14="http://schemas.microsoft.com/office/powerpoint/2010/main" val="120690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CD8CC-0C0E-4AAB-441D-4FA5FAF7C303}"/>
              </a:ext>
            </a:extLst>
          </p:cNvPr>
          <p:cNvSpPr>
            <a:spLocks noGrp="1"/>
          </p:cNvSpPr>
          <p:nvPr>
            <p:ph type="title"/>
          </p:nvPr>
        </p:nvSpPr>
        <p:spPr/>
        <p:txBody>
          <a:bodyPr/>
          <a:lstStyle/>
          <a:p>
            <a:r>
              <a:rPr lang="en-GB" dirty="0"/>
              <a:t>Tot slot </a:t>
            </a:r>
            <a:r>
              <a:rPr lang="en-GB" dirty="0" err="1"/>
              <a:t>m.b.t</a:t>
            </a:r>
            <a:r>
              <a:rPr lang="en-GB" dirty="0"/>
              <a:t>. </a:t>
            </a:r>
            <a:r>
              <a:rPr lang="en-GB" dirty="0" err="1"/>
              <a:t>vraag</a:t>
            </a:r>
            <a:r>
              <a:rPr lang="en-GB" dirty="0"/>
              <a:t> 3</a:t>
            </a:r>
          </a:p>
        </p:txBody>
      </p:sp>
      <p:sp>
        <p:nvSpPr>
          <p:cNvPr id="3" name="Tijdelijke aanduiding voor inhoud 2">
            <a:extLst>
              <a:ext uri="{FF2B5EF4-FFF2-40B4-BE49-F238E27FC236}">
                <a16:creationId xmlns:a16="http://schemas.microsoft.com/office/drawing/2014/main" id="{BA274A2D-F0CD-71BB-84BF-DDC360C2C0D5}"/>
              </a:ext>
            </a:extLst>
          </p:cNvPr>
          <p:cNvSpPr>
            <a:spLocks noGrp="1"/>
          </p:cNvSpPr>
          <p:nvPr>
            <p:ph idx="1"/>
          </p:nvPr>
        </p:nvSpPr>
        <p:spPr>
          <a:xfrm>
            <a:off x="1641564" y="1810655"/>
            <a:ext cx="9721850" cy="3170099"/>
          </a:xfrm>
        </p:spPr>
        <p:txBody>
          <a:bodyPr/>
          <a:lstStyle/>
          <a:p>
            <a:r>
              <a:rPr lang="en-GB" dirty="0" err="1"/>
              <a:t>Wanneer</a:t>
            </a:r>
            <a:r>
              <a:rPr lang="en-GB" dirty="0"/>
              <a:t> blijkt dat een bedrijf gedwongen door een opdrachtgever een VCA certificaat moet behalen en het is vanuit het schema </a:t>
            </a:r>
            <a:r>
              <a:rPr lang="en-GB" dirty="0" err="1"/>
              <a:t>niet</a:t>
            </a:r>
            <a:r>
              <a:rPr lang="en-GB" dirty="0"/>
              <a:t> </a:t>
            </a:r>
            <a:r>
              <a:rPr lang="en-GB" dirty="0" err="1"/>
              <a:t>mogelijk</a:t>
            </a:r>
            <a:r>
              <a:rPr lang="en-GB" dirty="0"/>
              <a:t>, graag het verzoek de naam van de opdrachtgever te achterhalen en aan SSVV of CSM door te geven. Wij gaan in gesprek met zulke opdrachtgevers. </a:t>
            </a:r>
          </a:p>
          <a:p>
            <a:r>
              <a:rPr lang="en-GB" dirty="0"/>
              <a:t>In de praktijk blijkt dat VCA te pas en te onpas wordt gevraagd door opdrachtgevers.</a:t>
            </a:r>
          </a:p>
        </p:txBody>
      </p:sp>
    </p:spTree>
    <p:extLst>
      <p:ext uri="{BB962C8B-B14F-4D97-AF65-F5344CB8AC3E}">
        <p14:creationId xmlns:p14="http://schemas.microsoft.com/office/powerpoint/2010/main" val="3761268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564" y="800100"/>
            <a:ext cx="9721850" cy="609398"/>
          </a:xfrm>
        </p:spPr>
        <p:txBody>
          <a:bodyPr/>
          <a:lstStyle/>
          <a:p>
            <a:r>
              <a:rPr lang="nl-NL" dirty="0"/>
              <a:t>Plenaire afsluiting</a:t>
            </a:r>
          </a:p>
        </p:txBody>
      </p:sp>
      <p:sp>
        <p:nvSpPr>
          <p:cNvPr id="3" name="Content Placeholder 2"/>
          <p:cNvSpPr>
            <a:spLocks noGrp="1"/>
          </p:cNvSpPr>
          <p:nvPr>
            <p:ph idx="1"/>
          </p:nvPr>
        </p:nvSpPr>
        <p:spPr>
          <a:xfrm>
            <a:off x="1641564" y="1810655"/>
            <a:ext cx="9721850" cy="2970044"/>
          </a:xfrm>
        </p:spPr>
        <p:txBody>
          <a:bodyPr/>
          <a:lstStyle/>
          <a:p>
            <a:pPr lvl="1"/>
            <a:r>
              <a:rPr lang="nl-NL" dirty="0"/>
              <a:t>Stand van zaken m.b.t. de VCU update</a:t>
            </a:r>
          </a:p>
          <a:p>
            <a:pPr lvl="1"/>
            <a:r>
              <a:rPr lang="nl-NL" dirty="0"/>
              <a:t>Eindproduct illustrator</a:t>
            </a:r>
          </a:p>
          <a:p>
            <a:pPr lvl="1"/>
            <a:r>
              <a:rPr lang="nl-NL" dirty="0"/>
              <a:t>Vragenronde n.a.v. deze centrale harmonisatie</a:t>
            </a:r>
          </a:p>
          <a:p>
            <a:pPr lvl="1"/>
            <a:r>
              <a:rPr lang="nl-NL" dirty="0"/>
              <a:t>Evaluatieformulier (Mentimeter)</a:t>
            </a:r>
          </a:p>
          <a:p>
            <a:pPr lvl="1"/>
            <a:r>
              <a:rPr lang="nl-NL" dirty="0"/>
              <a:t>Meeneem (lunch)</a:t>
            </a:r>
          </a:p>
          <a:p>
            <a:pPr lvl="1"/>
            <a:r>
              <a:rPr lang="nl-NL" dirty="0"/>
              <a:t>Einde </a:t>
            </a:r>
          </a:p>
        </p:txBody>
      </p:sp>
    </p:spTree>
    <p:extLst>
      <p:ext uri="{BB962C8B-B14F-4D97-AF65-F5344CB8AC3E}">
        <p14:creationId xmlns:p14="http://schemas.microsoft.com/office/powerpoint/2010/main" val="1032043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392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BE0C69CF-6A1A-97E9-EBC6-22644D9742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148463"/>
            <a:ext cx="11430000" cy="5994400"/>
          </a:xfrm>
          <a:prstGeom prst="rect">
            <a:avLst/>
          </a:prstGeom>
        </p:spPr>
      </p:pic>
    </p:spTree>
    <p:extLst>
      <p:ext uri="{BB962C8B-B14F-4D97-AF65-F5344CB8AC3E}">
        <p14:creationId xmlns:p14="http://schemas.microsoft.com/office/powerpoint/2010/main" val="329680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Plenaire opening</a:t>
            </a:r>
          </a:p>
        </p:txBody>
      </p:sp>
      <p:sp>
        <p:nvSpPr>
          <p:cNvPr id="3" name="Content Placeholder 2"/>
          <p:cNvSpPr>
            <a:spLocks noGrp="1"/>
          </p:cNvSpPr>
          <p:nvPr>
            <p:ph idx="1"/>
          </p:nvPr>
        </p:nvSpPr>
        <p:spPr>
          <a:xfrm>
            <a:off x="1641564" y="1810655"/>
            <a:ext cx="9721850" cy="2816156"/>
          </a:xfrm>
        </p:spPr>
        <p:txBody>
          <a:bodyPr/>
          <a:lstStyle/>
          <a:p>
            <a:pPr lvl="1"/>
            <a:r>
              <a:rPr lang="nl-NL" dirty="0"/>
              <a:t>Harmonisatie VCA en VCU schema (Nederland en België samen)</a:t>
            </a:r>
          </a:p>
          <a:p>
            <a:pPr lvl="1"/>
            <a:r>
              <a:rPr lang="nl-NL" dirty="0"/>
              <a:t>Introductie nieuwe harmonisatie procedure</a:t>
            </a:r>
          </a:p>
          <a:p>
            <a:pPr lvl="1"/>
            <a:r>
              <a:rPr lang="nl-NL" dirty="0"/>
              <a:t>Nieuw gemeenschappelijk e-mailadres voor vragen en opmerkingen:  </a:t>
            </a:r>
            <a:r>
              <a:rPr lang="nl-NL" dirty="0">
                <a:hlinkClick r:id="rId2"/>
              </a:rPr>
              <a:t>ccvd-ucvd-vca@ssvv.nl</a:t>
            </a:r>
            <a:r>
              <a:rPr lang="nl-NL" dirty="0"/>
              <a:t> </a:t>
            </a:r>
          </a:p>
          <a:p>
            <a:pPr lvl="1"/>
            <a:r>
              <a:rPr lang="nl-NL" dirty="0"/>
              <a:t>Voorstel Hans de Roek (Kiwa BE) als vertegenwoordiger Belgische CBI’s in de WG  harmonisatie. </a:t>
            </a:r>
          </a:p>
        </p:txBody>
      </p:sp>
    </p:spTree>
    <p:extLst>
      <p:ext uri="{BB962C8B-B14F-4D97-AF65-F5344CB8AC3E}">
        <p14:creationId xmlns:p14="http://schemas.microsoft.com/office/powerpoint/2010/main" val="120317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Deelronde I</a:t>
            </a:r>
          </a:p>
        </p:txBody>
      </p:sp>
      <p:sp>
        <p:nvSpPr>
          <p:cNvPr id="3" name="Content Placeholder 2"/>
          <p:cNvSpPr>
            <a:spLocks noGrp="1"/>
          </p:cNvSpPr>
          <p:nvPr>
            <p:ph idx="1"/>
          </p:nvPr>
        </p:nvSpPr>
        <p:spPr>
          <a:xfrm>
            <a:off x="1641564" y="1810655"/>
            <a:ext cx="9721850" cy="5216813"/>
          </a:xfrm>
        </p:spPr>
        <p:txBody>
          <a:bodyPr/>
          <a:lstStyle/>
          <a:p>
            <a:r>
              <a:rPr lang="nl-NL" dirty="0"/>
              <a:t>Onderbouwingen vragen 2.1, 10.2 en 10.3 onder begeleiding van </a:t>
            </a:r>
            <a:r>
              <a:rPr lang="nl-NL" b="1" dirty="0"/>
              <a:t>Erik Claes (UCVD) en Bram Riedijk (CCVD)</a:t>
            </a:r>
            <a:endParaRPr lang="nl-NL" dirty="0"/>
          </a:p>
          <a:p>
            <a:pPr lvl="1"/>
            <a:r>
              <a:rPr lang="nl-NL" sz="2400" dirty="0"/>
              <a:t>Doel van deze deelronde is te komen tot een aantal uitgangspunten die minimaal nodig zijn om te komen tot goede onderbouwingen van genoemde vragen.</a:t>
            </a:r>
          </a:p>
          <a:p>
            <a:pPr lvl="1"/>
            <a:r>
              <a:rPr lang="nl-NL" sz="2400" dirty="0"/>
              <a:t>Na deze deelronde weet je als VCA coördinator waar je precies op moet letten bij het beoordelen van de onderbouwingen van de vragen uit het schema in een VCA rapport van een auditor. </a:t>
            </a:r>
          </a:p>
          <a:p>
            <a:pPr marL="0" lvl="1" indent="0">
              <a:buNone/>
            </a:pPr>
            <a:endParaRPr lang="nl-NL" dirty="0"/>
          </a:p>
          <a:p>
            <a:pPr marL="0" lvl="1" indent="0">
              <a:buNone/>
            </a:pPr>
            <a:endParaRPr lang="nl-NL" dirty="0"/>
          </a:p>
          <a:p>
            <a:pPr marL="576000" lvl="3" indent="0">
              <a:buNone/>
            </a:pPr>
            <a:endParaRPr lang="nl-NL" dirty="0"/>
          </a:p>
          <a:p>
            <a:pPr lvl="1"/>
            <a:endParaRPr lang="nl-NL" dirty="0"/>
          </a:p>
        </p:txBody>
      </p:sp>
    </p:spTree>
    <p:extLst>
      <p:ext uri="{BB962C8B-B14F-4D97-AF65-F5344CB8AC3E}">
        <p14:creationId xmlns:p14="http://schemas.microsoft.com/office/powerpoint/2010/main" val="357879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Onderbouwingen</a:t>
            </a:r>
          </a:p>
        </p:txBody>
      </p:sp>
    </p:spTree>
    <p:extLst>
      <p:ext uri="{BB962C8B-B14F-4D97-AF65-F5344CB8AC3E}">
        <p14:creationId xmlns:p14="http://schemas.microsoft.com/office/powerpoint/2010/main" val="3116514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3" y="800100"/>
            <a:ext cx="10435641" cy="1828193"/>
          </a:xfrm>
        </p:spPr>
        <p:txBody>
          <a:bodyPr/>
          <a:lstStyle/>
          <a:p>
            <a:r>
              <a:rPr lang="nl-NL" dirty="0"/>
              <a:t>Welke eisen worden er aan de onderbouwing gesteld?</a:t>
            </a:r>
            <a:br>
              <a:rPr lang="nl-NL" dirty="0"/>
            </a:br>
            <a:endParaRPr lang="nl-NL" dirty="0"/>
          </a:p>
        </p:txBody>
      </p:sp>
      <p:sp>
        <p:nvSpPr>
          <p:cNvPr id="3" name="Content Placeholder 2"/>
          <p:cNvSpPr>
            <a:spLocks noGrp="1"/>
          </p:cNvSpPr>
          <p:nvPr>
            <p:ph sz="half" idx="1"/>
          </p:nvPr>
        </p:nvSpPr>
        <p:spPr>
          <a:xfrm>
            <a:off x="1641563" y="2140321"/>
            <a:ext cx="8362628" cy="3262432"/>
          </a:xfrm>
        </p:spPr>
        <p:txBody>
          <a:bodyPr/>
          <a:lstStyle/>
          <a:p>
            <a:pPr marL="296863" lvl="1" indent="-296863"/>
            <a:r>
              <a:rPr lang="nl-NL" sz="2400" dirty="0"/>
              <a:t>Helder.</a:t>
            </a:r>
          </a:p>
          <a:p>
            <a:pPr marL="296863" lvl="1" indent="-296863"/>
            <a:r>
              <a:rPr lang="nl-NL" sz="2400" dirty="0"/>
              <a:t>Eenduidig.</a:t>
            </a:r>
          </a:p>
          <a:p>
            <a:pPr marL="327025" lvl="1" indent="-327025"/>
            <a:r>
              <a:rPr lang="nl-NL" sz="2400" dirty="0"/>
              <a:t>Duidelijk </a:t>
            </a:r>
            <a:r>
              <a:rPr lang="nl-NL" sz="2400" u="sng" dirty="0"/>
              <a:t>wie</a:t>
            </a:r>
            <a:r>
              <a:rPr lang="nl-NL" sz="2400" dirty="0"/>
              <a:t>, </a:t>
            </a:r>
            <a:r>
              <a:rPr lang="nl-NL" sz="2400" u="sng" dirty="0"/>
              <a:t>waarover</a:t>
            </a:r>
            <a:r>
              <a:rPr lang="nl-NL" sz="2400" dirty="0"/>
              <a:t>, </a:t>
            </a:r>
            <a:r>
              <a:rPr lang="nl-NL" sz="2400" u="sng" dirty="0"/>
              <a:t>wanneer</a:t>
            </a:r>
            <a:r>
              <a:rPr lang="nl-NL" sz="2400" dirty="0"/>
              <a:t>, </a:t>
            </a:r>
            <a:r>
              <a:rPr lang="nl-NL" sz="2400" u="sng" dirty="0"/>
              <a:t>waar </a:t>
            </a:r>
            <a:r>
              <a:rPr lang="nl-NL" sz="2400" dirty="0"/>
              <a:t>en </a:t>
            </a:r>
            <a:r>
              <a:rPr lang="nl-NL" sz="2400" u="sng" dirty="0"/>
              <a:t>waarom</a:t>
            </a:r>
            <a:r>
              <a:rPr lang="nl-NL" sz="2400" dirty="0"/>
              <a:t> (5-W) werd bevraagd (met verificatie op de werkvloer!).</a:t>
            </a:r>
          </a:p>
          <a:p>
            <a:pPr marL="296863" lvl="1" indent="-296863"/>
            <a:r>
              <a:rPr lang="nl-NL" sz="2400" dirty="0"/>
              <a:t>Mogelijkheid van toelichting (</a:t>
            </a:r>
            <a:r>
              <a:rPr lang="nl-NL" sz="2400" dirty="0" err="1"/>
              <a:t>MvT</a:t>
            </a:r>
            <a:r>
              <a:rPr lang="nl-NL" sz="2400" dirty="0"/>
              <a:t> cellen).</a:t>
            </a:r>
          </a:p>
          <a:p>
            <a:pPr marL="296863" lvl="1" indent="-296863"/>
            <a:r>
              <a:rPr lang="nl-NL" sz="2400" dirty="0"/>
              <a:t>Voor een buitenstaander (klant, RVA, BELAC, </a:t>
            </a:r>
            <a:r>
              <a:rPr lang="nl-NL" sz="2400" dirty="0" err="1"/>
              <a:t>CCvD</a:t>
            </a:r>
            <a:r>
              <a:rPr lang="nl-NL" sz="2400" dirty="0"/>
              <a:t> VCA, </a:t>
            </a:r>
            <a:r>
              <a:rPr lang="nl-NL" sz="2400" dirty="0" err="1"/>
              <a:t>UCvD</a:t>
            </a:r>
            <a:r>
              <a:rPr lang="nl-NL" sz="2400" dirty="0"/>
              <a:t> VCA, SSVV, CSM, …) moet onomstotelijk duidelijk zijn op basis waarvan het certificaat werd verleend of werd geweigerd.</a:t>
            </a:r>
          </a:p>
        </p:txBody>
      </p:sp>
    </p:spTree>
    <p:extLst>
      <p:ext uri="{BB962C8B-B14F-4D97-AF65-F5344CB8AC3E}">
        <p14:creationId xmlns:p14="http://schemas.microsoft.com/office/powerpoint/2010/main" val="371878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43F2-A69B-4C3B-B1D6-88AF167BD7E7}"/>
              </a:ext>
            </a:extLst>
          </p:cNvPr>
          <p:cNvSpPr>
            <a:spLocks noGrp="1"/>
          </p:cNvSpPr>
          <p:nvPr>
            <p:ph type="title"/>
          </p:nvPr>
        </p:nvSpPr>
        <p:spPr/>
        <p:txBody>
          <a:bodyPr/>
          <a:lstStyle/>
          <a:p>
            <a:r>
              <a:rPr lang="nl-BE" dirty="0"/>
              <a:t>Onderbouwing</a:t>
            </a:r>
            <a:endParaRPr lang="aa-ET" dirty="0"/>
          </a:p>
        </p:txBody>
      </p:sp>
      <p:sp>
        <p:nvSpPr>
          <p:cNvPr id="3" name="Content Placeholder 2">
            <a:extLst>
              <a:ext uri="{FF2B5EF4-FFF2-40B4-BE49-F238E27FC236}">
                <a16:creationId xmlns:a16="http://schemas.microsoft.com/office/drawing/2014/main" id="{8DFE6B57-7948-4723-B62F-618F4E3C9C0F}"/>
              </a:ext>
            </a:extLst>
          </p:cNvPr>
          <p:cNvSpPr>
            <a:spLocks noGrp="1"/>
          </p:cNvSpPr>
          <p:nvPr>
            <p:ph idx="1"/>
          </p:nvPr>
        </p:nvSpPr>
        <p:spPr>
          <a:xfrm>
            <a:off x="1641564" y="1810655"/>
            <a:ext cx="9721850" cy="430887"/>
          </a:xfrm>
        </p:spPr>
        <p:txBody>
          <a:bodyPr/>
          <a:lstStyle/>
          <a:p>
            <a:r>
              <a:rPr lang="nl-BE" dirty="0"/>
              <a:t>Wat betekenen de sleutelwoorden voor ons?</a:t>
            </a:r>
            <a:endParaRPr lang="aa-ET" dirty="0"/>
          </a:p>
        </p:txBody>
      </p:sp>
      <p:pic>
        <p:nvPicPr>
          <p:cNvPr id="5" name="Afbeelding 4">
            <a:extLst>
              <a:ext uri="{FF2B5EF4-FFF2-40B4-BE49-F238E27FC236}">
                <a16:creationId xmlns:a16="http://schemas.microsoft.com/office/drawing/2014/main" id="{C1799643-7748-B294-C596-16CB54A0794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57869" y="2559050"/>
            <a:ext cx="4772608" cy="3579456"/>
          </a:xfrm>
          <a:prstGeom prst="rect">
            <a:avLst/>
          </a:prstGeom>
        </p:spPr>
      </p:pic>
      <p:sp>
        <p:nvSpPr>
          <p:cNvPr id="4" name="Tekstvak 3"/>
          <p:cNvSpPr txBox="1"/>
          <p:nvPr/>
        </p:nvSpPr>
        <p:spPr>
          <a:xfrm>
            <a:off x="1821378" y="2480948"/>
            <a:ext cx="1441164" cy="523220"/>
          </a:xfrm>
          <a:prstGeom prst="rect">
            <a:avLst/>
          </a:prstGeom>
          <a:noFill/>
        </p:spPr>
        <p:txBody>
          <a:bodyPr wrap="none" rtlCol="0">
            <a:spAutoFit/>
          </a:bodyPr>
          <a:lstStyle/>
          <a:p>
            <a:r>
              <a:rPr lang="en-GB" sz="2800" dirty="0" err="1">
                <a:solidFill>
                  <a:srgbClr val="FF0000"/>
                </a:solidFill>
                <a:effectLst>
                  <a:outerShdw blurRad="38100" dist="38100" dir="2700000" algn="tl">
                    <a:srgbClr val="000000">
                      <a:alpha val="43137"/>
                    </a:srgbClr>
                  </a:outerShdw>
                </a:effectLst>
              </a:rPr>
              <a:t>Geborgd</a:t>
            </a:r>
            <a:endParaRPr lang="nl-NL" sz="2800" dirty="0">
              <a:solidFill>
                <a:srgbClr val="FF0000"/>
              </a:solidFill>
              <a:effectLst>
                <a:outerShdw blurRad="38100" dist="38100" dir="2700000" algn="tl">
                  <a:srgbClr val="000000">
                    <a:alpha val="43137"/>
                  </a:srgbClr>
                </a:outerShdw>
              </a:effectLst>
            </a:endParaRPr>
          </a:p>
        </p:txBody>
      </p:sp>
      <p:sp>
        <p:nvSpPr>
          <p:cNvPr id="6" name="Tekstvak 5"/>
          <p:cNvSpPr txBox="1"/>
          <p:nvPr/>
        </p:nvSpPr>
        <p:spPr>
          <a:xfrm>
            <a:off x="4394939" y="2759757"/>
            <a:ext cx="1483098" cy="523220"/>
          </a:xfrm>
          <a:prstGeom prst="rect">
            <a:avLst/>
          </a:prstGeom>
          <a:noFill/>
        </p:spPr>
        <p:txBody>
          <a:bodyPr wrap="none" rtlCol="0">
            <a:spAutoFit/>
          </a:bodyPr>
          <a:lstStyle/>
          <a:p>
            <a:r>
              <a:rPr lang="en-GB" sz="2800" dirty="0" err="1">
                <a:solidFill>
                  <a:srgbClr val="FF0000"/>
                </a:solidFill>
                <a:effectLst>
                  <a:outerShdw blurRad="38100" dist="38100" dir="2700000" algn="tl">
                    <a:srgbClr val="000000">
                      <a:alpha val="43137"/>
                    </a:srgbClr>
                  </a:outerShdw>
                </a:effectLst>
              </a:rPr>
              <a:t>Specifiek</a:t>
            </a:r>
            <a:endParaRPr lang="nl-NL" sz="2800" dirty="0">
              <a:solidFill>
                <a:srgbClr val="FF0000"/>
              </a:solidFill>
              <a:effectLst>
                <a:outerShdw blurRad="38100" dist="38100" dir="2700000" algn="tl">
                  <a:srgbClr val="000000">
                    <a:alpha val="43137"/>
                  </a:srgbClr>
                </a:outerShdw>
              </a:effectLst>
            </a:endParaRPr>
          </a:p>
        </p:txBody>
      </p:sp>
      <p:sp>
        <p:nvSpPr>
          <p:cNvPr id="7" name="Tekstvak 6"/>
          <p:cNvSpPr txBox="1"/>
          <p:nvPr/>
        </p:nvSpPr>
        <p:spPr>
          <a:xfrm>
            <a:off x="1792761" y="3996861"/>
            <a:ext cx="1500475" cy="523220"/>
          </a:xfrm>
          <a:prstGeom prst="rect">
            <a:avLst/>
          </a:prstGeom>
          <a:noFill/>
        </p:spPr>
        <p:txBody>
          <a:bodyPr wrap="none" rtlCol="0">
            <a:spAutoFit/>
          </a:bodyPr>
          <a:lstStyle/>
          <a:p>
            <a:r>
              <a:rPr lang="en-GB" sz="2800" dirty="0" err="1">
                <a:solidFill>
                  <a:srgbClr val="FF0000"/>
                </a:solidFill>
                <a:effectLst>
                  <a:outerShdw blurRad="38100" dist="38100" dir="2700000" algn="tl">
                    <a:srgbClr val="000000">
                      <a:alpha val="43137"/>
                    </a:srgbClr>
                  </a:outerShdw>
                </a:effectLst>
              </a:rPr>
              <a:t>Concreet</a:t>
            </a:r>
            <a:endParaRPr lang="nl-NL" sz="2800" dirty="0">
              <a:solidFill>
                <a:srgbClr val="FF0000"/>
              </a:solidFill>
              <a:effectLst>
                <a:outerShdw blurRad="38100" dist="38100" dir="2700000" algn="tl">
                  <a:srgbClr val="000000">
                    <a:alpha val="43137"/>
                  </a:srgbClr>
                </a:outerShdw>
              </a:effectLst>
            </a:endParaRPr>
          </a:p>
        </p:txBody>
      </p:sp>
      <p:sp>
        <p:nvSpPr>
          <p:cNvPr id="8" name="Tekstvak 7"/>
          <p:cNvSpPr txBox="1"/>
          <p:nvPr/>
        </p:nvSpPr>
        <p:spPr>
          <a:xfrm>
            <a:off x="4112638" y="4150319"/>
            <a:ext cx="2070631" cy="523220"/>
          </a:xfrm>
          <a:prstGeom prst="rect">
            <a:avLst/>
          </a:prstGeom>
          <a:noFill/>
        </p:spPr>
        <p:txBody>
          <a:bodyPr wrap="none" rtlCol="0">
            <a:spAutoFit/>
          </a:bodyPr>
          <a:lstStyle/>
          <a:p>
            <a:r>
              <a:rPr lang="en-GB" sz="2800" dirty="0" err="1">
                <a:solidFill>
                  <a:srgbClr val="FF0000"/>
                </a:solidFill>
                <a:effectLst>
                  <a:outerShdw blurRad="38100" dist="38100" dir="2700000" algn="tl">
                    <a:srgbClr val="000000">
                      <a:alpha val="43137"/>
                    </a:srgbClr>
                  </a:outerShdw>
                </a:effectLst>
              </a:rPr>
              <a:t>Documenten</a:t>
            </a:r>
            <a:endParaRPr lang="nl-NL" sz="2800" dirty="0">
              <a:solidFill>
                <a:srgbClr val="FF0000"/>
              </a:solidFill>
              <a:effectLst>
                <a:outerShdw blurRad="38100" dist="38100" dir="2700000" algn="tl">
                  <a:srgbClr val="000000">
                    <a:alpha val="43137"/>
                  </a:srgbClr>
                </a:outerShdw>
              </a:effectLst>
            </a:endParaRPr>
          </a:p>
        </p:txBody>
      </p:sp>
      <p:sp>
        <p:nvSpPr>
          <p:cNvPr id="9" name="Tekstvak 8"/>
          <p:cNvSpPr txBox="1"/>
          <p:nvPr/>
        </p:nvSpPr>
        <p:spPr>
          <a:xfrm>
            <a:off x="2856839" y="4573072"/>
            <a:ext cx="1546705" cy="523220"/>
          </a:xfrm>
          <a:prstGeom prst="rect">
            <a:avLst/>
          </a:prstGeom>
          <a:noFill/>
        </p:spPr>
        <p:txBody>
          <a:bodyPr wrap="none" rtlCol="0">
            <a:spAutoFit/>
          </a:bodyPr>
          <a:lstStyle/>
          <a:p>
            <a:r>
              <a:rPr lang="en-GB" sz="2800" dirty="0" err="1">
                <a:solidFill>
                  <a:srgbClr val="FF0000"/>
                </a:solidFill>
                <a:effectLst>
                  <a:outerShdw blurRad="38100" dist="38100" dir="2700000" algn="tl">
                    <a:srgbClr val="000000">
                      <a:alpha val="43137"/>
                    </a:srgbClr>
                  </a:outerShdw>
                </a:effectLst>
              </a:rPr>
              <a:t>Personen</a:t>
            </a:r>
            <a:endParaRPr lang="nl-NL" sz="2800" dirty="0">
              <a:solidFill>
                <a:srgbClr val="FF0000"/>
              </a:solidFill>
              <a:effectLst>
                <a:outerShdw blurRad="38100" dist="38100" dir="2700000" algn="tl">
                  <a:srgbClr val="000000">
                    <a:alpha val="43137"/>
                  </a:srgbClr>
                </a:outerShdw>
              </a:effectLst>
            </a:endParaRPr>
          </a:p>
        </p:txBody>
      </p:sp>
      <p:sp>
        <p:nvSpPr>
          <p:cNvPr id="10" name="Tekstvak 9"/>
          <p:cNvSpPr txBox="1"/>
          <p:nvPr/>
        </p:nvSpPr>
        <p:spPr>
          <a:xfrm>
            <a:off x="2638325" y="3446334"/>
            <a:ext cx="2994025" cy="523220"/>
          </a:xfrm>
          <a:prstGeom prst="rect">
            <a:avLst/>
          </a:prstGeom>
          <a:noFill/>
        </p:spPr>
        <p:txBody>
          <a:bodyPr wrap="none" rtlCol="0">
            <a:spAutoFit/>
          </a:bodyPr>
          <a:lstStyle/>
          <a:p>
            <a:r>
              <a:rPr lang="en-GB" sz="2800" dirty="0" err="1">
                <a:solidFill>
                  <a:srgbClr val="FF0000"/>
                </a:solidFill>
                <a:effectLst>
                  <a:outerShdw blurRad="38100" dist="38100" dir="2700000" algn="tl">
                    <a:srgbClr val="000000">
                      <a:alpha val="43137"/>
                    </a:srgbClr>
                  </a:outerShdw>
                </a:effectLst>
              </a:rPr>
              <a:t>Manier</a:t>
            </a:r>
            <a:r>
              <a:rPr lang="en-GB" sz="2800" dirty="0">
                <a:solidFill>
                  <a:srgbClr val="FF0000"/>
                </a:solidFill>
                <a:effectLst>
                  <a:outerShdw blurRad="38100" dist="38100" dir="2700000" algn="tl">
                    <a:srgbClr val="000000">
                      <a:alpha val="43137"/>
                    </a:srgbClr>
                  </a:outerShdw>
                </a:effectLst>
              </a:rPr>
              <a:t> van </a:t>
            </a:r>
            <a:r>
              <a:rPr lang="en-GB" sz="2800" dirty="0" err="1">
                <a:solidFill>
                  <a:srgbClr val="FF0000"/>
                </a:solidFill>
                <a:effectLst>
                  <a:outerShdw blurRad="38100" dist="38100" dir="2700000" algn="tl">
                    <a:srgbClr val="000000">
                      <a:alpha val="43137"/>
                    </a:srgbClr>
                  </a:outerShdw>
                </a:effectLst>
              </a:rPr>
              <a:t>werken</a:t>
            </a:r>
            <a:endParaRPr lang="nl-NL" sz="2800" dirty="0">
              <a:solidFill>
                <a:srgbClr val="FF0000"/>
              </a:solidFill>
              <a:effectLst>
                <a:outerShdw blurRad="38100" dist="38100" dir="2700000" algn="tl">
                  <a:srgbClr val="000000">
                    <a:alpha val="43137"/>
                  </a:srgbClr>
                </a:outerShdw>
              </a:effectLst>
            </a:endParaRPr>
          </a:p>
        </p:txBody>
      </p:sp>
      <p:sp>
        <p:nvSpPr>
          <p:cNvPr id="11" name="Tekstvak 10"/>
          <p:cNvSpPr txBox="1"/>
          <p:nvPr/>
        </p:nvSpPr>
        <p:spPr>
          <a:xfrm>
            <a:off x="2143562" y="5100969"/>
            <a:ext cx="1149674" cy="523220"/>
          </a:xfrm>
          <a:prstGeom prst="rect">
            <a:avLst/>
          </a:prstGeom>
          <a:noFill/>
        </p:spPr>
        <p:txBody>
          <a:bodyPr wrap="none" rtlCol="0">
            <a:spAutoFit/>
          </a:bodyPr>
          <a:lstStyle/>
          <a:p>
            <a:r>
              <a:rPr lang="en-GB" sz="2800" dirty="0" err="1">
                <a:solidFill>
                  <a:srgbClr val="FF0000"/>
                </a:solidFill>
                <a:effectLst>
                  <a:outerShdw blurRad="38100" dist="38100" dir="2700000" algn="tl">
                    <a:srgbClr val="000000">
                      <a:alpha val="43137"/>
                    </a:srgbClr>
                  </a:outerShdw>
                </a:effectLst>
              </a:rPr>
              <a:t>Bedrijf</a:t>
            </a:r>
            <a:endParaRPr lang="nl-NL" sz="2800" dirty="0">
              <a:solidFill>
                <a:srgbClr val="FF0000"/>
              </a:solidFill>
              <a:effectLst>
                <a:outerShdw blurRad="38100" dist="38100" dir="2700000" algn="tl">
                  <a:srgbClr val="000000">
                    <a:alpha val="43137"/>
                  </a:srgbClr>
                </a:outerShdw>
              </a:effectLst>
            </a:endParaRPr>
          </a:p>
        </p:txBody>
      </p:sp>
      <p:sp>
        <p:nvSpPr>
          <p:cNvPr id="12" name="Tekstvak 11"/>
          <p:cNvSpPr txBox="1"/>
          <p:nvPr/>
        </p:nvSpPr>
        <p:spPr>
          <a:xfrm>
            <a:off x="3766600" y="5093554"/>
            <a:ext cx="1925335" cy="523220"/>
          </a:xfrm>
          <a:prstGeom prst="rect">
            <a:avLst/>
          </a:prstGeom>
          <a:noFill/>
        </p:spPr>
        <p:txBody>
          <a:bodyPr wrap="none" rtlCol="0">
            <a:spAutoFit/>
          </a:bodyPr>
          <a:lstStyle/>
          <a:p>
            <a:r>
              <a:rPr lang="en-GB" sz="2800" dirty="0" err="1">
                <a:solidFill>
                  <a:srgbClr val="FF0000"/>
                </a:solidFill>
                <a:effectLst>
                  <a:outerShdw blurRad="38100" dist="38100" dir="2700000" algn="tl">
                    <a:srgbClr val="000000">
                      <a:alpha val="43137"/>
                    </a:srgbClr>
                  </a:outerShdw>
                </a:effectLst>
              </a:rPr>
              <a:t>Werklocatie</a:t>
            </a:r>
            <a:endParaRPr lang="nl-NL" sz="2800" dirty="0">
              <a:solidFill>
                <a:srgbClr val="FF0000"/>
              </a:solidFill>
              <a:effectLst>
                <a:outerShdw blurRad="38100" dist="38100" dir="2700000" algn="tl">
                  <a:srgbClr val="000000">
                    <a:alpha val="43137"/>
                  </a:srgbClr>
                </a:outerShdw>
              </a:effectLst>
            </a:endParaRPr>
          </a:p>
        </p:txBody>
      </p:sp>
      <p:sp>
        <p:nvSpPr>
          <p:cNvPr id="13" name="Tekstvak 12"/>
          <p:cNvSpPr txBox="1"/>
          <p:nvPr/>
        </p:nvSpPr>
        <p:spPr>
          <a:xfrm>
            <a:off x="3363829" y="5615286"/>
            <a:ext cx="1365438" cy="523220"/>
          </a:xfrm>
          <a:prstGeom prst="rect">
            <a:avLst/>
          </a:prstGeom>
          <a:noFill/>
        </p:spPr>
        <p:txBody>
          <a:bodyPr wrap="none" rtlCol="0">
            <a:spAutoFit/>
          </a:bodyPr>
          <a:lstStyle/>
          <a:p>
            <a:r>
              <a:rPr lang="en-GB" sz="2800" dirty="0" err="1">
                <a:solidFill>
                  <a:srgbClr val="FF0000"/>
                </a:solidFill>
                <a:effectLst>
                  <a:outerShdw blurRad="38100" dist="38100" dir="2700000" algn="tl">
                    <a:srgbClr val="000000">
                      <a:alpha val="43137"/>
                    </a:srgbClr>
                  </a:outerShdw>
                </a:effectLst>
              </a:rPr>
              <a:t>Voldaan</a:t>
            </a:r>
            <a:endParaRPr lang="nl-NL"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700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42" presetClass="path" presetSubtype="0" accel="50000" decel="50000" fill="hold" grpId="1" nodeType="withEffect">
                                  <p:stCondLst>
                                    <p:cond delay="0"/>
                                  </p:stCondLst>
                                  <p:childTnLst>
                                    <p:animMotion origin="layout" path="M 4.16667E-7 -4.11057E-6 L 4.16667E-7 -0.04048 " pathEditMode="relative" rAng="0" ptsTypes="AA">
                                      <p:cBhvr>
                                        <p:cTn id="9" dur="1500" fill="hold"/>
                                        <p:tgtEl>
                                          <p:spTgt spid="4"/>
                                        </p:tgtEl>
                                        <p:attrNameLst>
                                          <p:attrName>ppt_x</p:attrName>
                                          <p:attrName>ppt_y</p:attrName>
                                        </p:attrNameLst>
                                      </p:cBhvr>
                                      <p:rCtr x="0" y="-2036"/>
                                    </p:animMotion>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500"/>
                                        <p:tgtEl>
                                          <p:spTgt spid="6"/>
                                        </p:tgtEl>
                                      </p:cBhvr>
                                    </p:animEffect>
                                  </p:childTnLst>
                                </p:cTn>
                              </p:par>
                              <p:par>
                                <p:cTn id="14" presetID="42" presetClass="path" presetSubtype="0" accel="50000" decel="50000" fill="hold" grpId="1" nodeType="withEffect">
                                  <p:stCondLst>
                                    <p:cond delay="0"/>
                                  </p:stCondLst>
                                  <p:childTnLst>
                                    <p:animMotion origin="layout" path="M 3.33333E-6 0.03354 L 3.33333E-6 -2.63012E-6 " pathEditMode="relative" rAng="0" ptsTypes="AA">
                                      <p:cBhvr>
                                        <p:cTn id="15" dur="1500" fill="hold"/>
                                        <p:tgtEl>
                                          <p:spTgt spid="6"/>
                                        </p:tgtEl>
                                        <p:attrNameLst>
                                          <p:attrName>ppt_x</p:attrName>
                                          <p:attrName>ppt_y</p:attrName>
                                        </p:attrNameLst>
                                      </p:cBhvr>
                                      <p:rCtr x="0" y="-1689"/>
                                    </p:animMotion>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500"/>
                                        <p:tgtEl>
                                          <p:spTgt spid="7"/>
                                        </p:tgtEl>
                                      </p:cBhvr>
                                    </p:animEffect>
                                  </p:childTnLst>
                                </p:cTn>
                              </p:par>
                              <p:par>
                                <p:cTn id="20" presetID="42" presetClass="path" presetSubtype="0" accel="50000" decel="50000" fill="hold" grpId="1" nodeType="withEffect">
                                  <p:stCondLst>
                                    <p:cond delay="0"/>
                                  </p:stCondLst>
                                  <p:childTnLst>
                                    <p:animMotion origin="layout" path="M 4.16667E-7 0.02961 L 4.16667E-7 -1.55216E-6 " pathEditMode="relative" rAng="0" ptsTypes="AA">
                                      <p:cBhvr>
                                        <p:cTn id="21" dur="1500" fill="hold"/>
                                        <p:tgtEl>
                                          <p:spTgt spid="7"/>
                                        </p:tgtEl>
                                        <p:attrNameLst>
                                          <p:attrName>ppt_x</p:attrName>
                                          <p:attrName>ppt_y</p:attrName>
                                        </p:attrNameLst>
                                      </p:cBhvr>
                                      <p:rCtr x="0" y="-1480"/>
                                    </p:animMotion>
                                  </p:childTnLst>
                                </p:cTn>
                              </p:par>
                            </p:childTnLst>
                          </p:cTn>
                        </p:par>
                        <p:par>
                          <p:cTn id="22" fill="hold">
                            <p:stCondLst>
                              <p:cond delay="4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500"/>
                                        <p:tgtEl>
                                          <p:spTgt spid="8"/>
                                        </p:tgtEl>
                                      </p:cBhvr>
                                    </p:animEffect>
                                  </p:childTnLst>
                                </p:cTn>
                              </p:par>
                              <p:par>
                                <p:cTn id="26" presetID="42" presetClass="path" presetSubtype="0" accel="50000" decel="50000" fill="hold" grpId="1" nodeType="withEffect">
                                  <p:stCondLst>
                                    <p:cond delay="0"/>
                                  </p:stCondLst>
                                  <p:childTnLst>
                                    <p:animMotion origin="layout" path="M -1.45833E-6 -0.24983 L -1.45833E-6 -0.2836 " pathEditMode="relative" rAng="0" ptsTypes="AA">
                                      <p:cBhvr>
                                        <p:cTn id="27" dur="1500" fill="hold"/>
                                        <p:tgtEl>
                                          <p:spTgt spid="8"/>
                                        </p:tgtEl>
                                        <p:attrNameLst>
                                          <p:attrName>ppt_x</p:attrName>
                                          <p:attrName>ppt_y</p:attrName>
                                        </p:attrNameLst>
                                      </p:cBhvr>
                                      <p:rCtr x="0" y="-1689"/>
                                    </p:animMotion>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500"/>
                                        <p:tgtEl>
                                          <p:spTgt spid="9"/>
                                        </p:tgtEl>
                                      </p:cBhvr>
                                    </p:animEffect>
                                  </p:childTnLst>
                                </p:cTn>
                              </p:par>
                              <p:par>
                                <p:cTn id="32" presetID="42" presetClass="path" presetSubtype="0" accel="50000" decel="50000" fill="hold" grpId="1" nodeType="withEffect">
                                  <p:stCondLst>
                                    <p:cond delay="0"/>
                                  </p:stCondLst>
                                  <p:childTnLst>
                                    <p:animMotion origin="layout" path="M -2.29167E-6 0.04326 L -2.29167E-6 -2.90539E-6 " pathEditMode="relative" rAng="0" ptsTypes="AA">
                                      <p:cBhvr>
                                        <p:cTn id="33" dur="1500" fill="hold"/>
                                        <p:tgtEl>
                                          <p:spTgt spid="9"/>
                                        </p:tgtEl>
                                        <p:attrNameLst>
                                          <p:attrName>ppt_x</p:attrName>
                                          <p:attrName>ppt_y</p:attrName>
                                        </p:attrNameLst>
                                      </p:cBhvr>
                                      <p:rCtr x="0" y="-2174"/>
                                    </p:animMotion>
                                  </p:childTnLst>
                                </p:cTn>
                              </p:par>
                            </p:childTnLst>
                          </p:cTn>
                        </p:par>
                        <p:par>
                          <p:cTn id="34" fill="hold">
                            <p:stCondLst>
                              <p:cond delay="7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500"/>
                                        <p:tgtEl>
                                          <p:spTgt spid="10"/>
                                        </p:tgtEl>
                                      </p:cBhvr>
                                    </p:animEffect>
                                  </p:childTnLst>
                                </p:cTn>
                              </p:par>
                              <p:par>
                                <p:cTn id="38" presetID="42" presetClass="path" presetSubtype="0" accel="50000" decel="50000" fill="hold" grpId="1" nodeType="withEffect">
                                  <p:stCondLst>
                                    <p:cond delay="0"/>
                                  </p:stCondLst>
                                  <p:childTnLst>
                                    <p:animMotion origin="layout" path="M 1.25E-6 0.02267 L 1.25E-6 -3.98334E-6 " pathEditMode="relative" rAng="0" ptsTypes="AA">
                                      <p:cBhvr>
                                        <p:cTn id="39" dur="1500" fill="hold"/>
                                        <p:tgtEl>
                                          <p:spTgt spid="10"/>
                                        </p:tgtEl>
                                        <p:attrNameLst>
                                          <p:attrName>ppt_x</p:attrName>
                                          <p:attrName>ppt_y</p:attrName>
                                        </p:attrNameLst>
                                      </p:cBhvr>
                                      <p:rCtr x="0" y="-1133"/>
                                    </p:animMotion>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500"/>
                                        <p:tgtEl>
                                          <p:spTgt spid="11"/>
                                        </p:tgtEl>
                                      </p:cBhvr>
                                    </p:animEffect>
                                  </p:childTnLst>
                                </p:cTn>
                              </p:par>
                              <p:par>
                                <p:cTn id="44" presetID="42" presetClass="path" presetSubtype="0" accel="50000" decel="50000" fill="hold" grpId="1" nodeType="withEffect">
                                  <p:stCondLst>
                                    <p:cond delay="0"/>
                                  </p:stCondLst>
                                  <p:childTnLst>
                                    <p:animMotion origin="layout" path="M -2.70833E-6 0.03377 L -2.70833E-6 3.0997E-6 " pathEditMode="relative" rAng="0" ptsTypes="AA">
                                      <p:cBhvr>
                                        <p:cTn id="45" dur="1500" fill="hold"/>
                                        <p:tgtEl>
                                          <p:spTgt spid="11"/>
                                        </p:tgtEl>
                                        <p:attrNameLst>
                                          <p:attrName>ppt_x</p:attrName>
                                          <p:attrName>ppt_y</p:attrName>
                                        </p:attrNameLst>
                                      </p:cBhvr>
                                      <p:rCtr x="0" y="-1689"/>
                                    </p:animMotion>
                                  </p:childTnLst>
                                </p:cTn>
                              </p:par>
                            </p:childTnLst>
                          </p:cTn>
                        </p:par>
                        <p:par>
                          <p:cTn id="46" fill="hold">
                            <p:stCondLst>
                              <p:cond delay="1050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500"/>
                                        <p:tgtEl>
                                          <p:spTgt spid="12"/>
                                        </p:tgtEl>
                                      </p:cBhvr>
                                    </p:animEffect>
                                  </p:childTnLst>
                                </p:cTn>
                              </p:par>
                              <p:par>
                                <p:cTn id="50" presetID="42" presetClass="path" presetSubtype="0" accel="50000" decel="50000" fill="hold" grpId="1" nodeType="withEffect">
                                  <p:stCondLst>
                                    <p:cond delay="0"/>
                                  </p:stCondLst>
                                  <p:childTnLst>
                                    <p:animMotion origin="layout" path="M 3.54167E-6 0.03261 L 3.54167E-6 3.0997E-6 " pathEditMode="relative" rAng="0" ptsTypes="AA">
                                      <p:cBhvr>
                                        <p:cTn id="51" dur="1500" fill="hold"/>
                                        <p:tgtEl>
                                          <p:spTgt spid="12"/>
                                        </p:tgtEl>
                                        <p:attrNameLst>
                                          <p:attrName>ppt_x</p:attrName>
                                          <p:attrName>ppt_y</p:attrName>
                                        </p:attrNameLst>
                                      </p:cBhvr>
                                      <p:rCtr x="0" y="-1642"/>
                                    </p:animMotion>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500"/>
                                        <p:tgtEl>
                                          <p:spTgt spid="13"/>
                                        </p:tgtEl>
                                      </p:cBhvr>
                                    </p:animEffect>
                                  </p:childTnLst>
                                </p:cTn>
                              </p:par>
                              <p:par>
                                <p:cTn id="56" presetID="42" presetClass="path" presetSubtype="0" accel="50000" decel="50000" fill="hold" grpId="1" nodeType="withEffect">
                                  <p:stCondLst>
                                    <p:cond delay="0"/>
                                  </p:stCondLst>
                                  <p:childTnLst>
                                    <p:animMotion origin="layout" path="M 2.91667E-6 0.04349 L 2.91667E-6 6.22253E-7 " pathEditMode="relative" rAng="0" ptsTypes="AA">
                                      <p:cBhvr>
                                        <p:cTn id="57" dur="1500" fill="hold"/>
                                        <p:tgtEl>
                                          <p:spTgt spid="13"/>
                                        </p:tgtEl>
                                        <p:attrNameLst>
                                          <p:attrName>ppt_x</p:attrName>
                                          <p:attrName>ppt_y</p:attrName>
                                        </p:attrNameLst>
                                      </p:cBhvr>
                                      <p:rCtr x="0" y="-2174"/>
                                    </p:animMotion>
                                  </p:childTnLst>
                                </p:cTn>
                              </p:par>
                            </p:childTnLst>
                          </p:cTn>
                        </p:par>
                      </p:childTnLst>
                    </p:cTn>
                  </p:par>
                  <p:par>
                    <p:cTn id="58" fill="hold">
                      <p:stCondLst>
                        <p:cond delay="indefinite"/>
                      </p:stCondLst>
                      <p:childTnLst>
                        <p:par>
                          <p:cTn id="59" fill="hold">
                            <p:stCondLst>
                              <p:cond delay="0"/>
                            </p:stCondLst>
                            <p:childTnLst>
                              <p:par>
                                <p:cTn id="60" presetID="31" presetClass="exit" presetSubtype="0" fill="hold" grpId="2" nodeType="clickEffect">
                                  <p:stCondLst>
                                    <p:cond delay="0"/>
                                  </p:stCondLst>
                                  <p:childTnLst>
                                    <p:anim calcmode="lin" valueType="num">
                                      <p:cBhvr>
                                        <p:cTn id="61" dur="1000"/>
                                        <p:tgtEl>
                                          <p:spTgt spid="6"/>
                                        </p:tgtEl>
                                        <p:attrNameLst>
                                          <p:attrName>ppt_w</p:attrName>
                                        </p:attrNameLst>
                                      </p:cBhvr>
                                      <p:tavLst>
                                        <p:tav tm="0">
                                          <p:val>
                                            <p:strVal val="ppt_w"/>
                                          </p:val>
                                        </p:tav>
                                        <p:tav tm="100000">
                                          <p:val>
                                            <p:fltVal val="0"/>
                                          </p:val>
                                        </p:tav>
                                      </p:tavLst>
                                    </p:anim>
                                    <p:anim calcmode="lin" valueType="num">
                                      <p:cBhvr>
                                        <p:cTn id="62" dur="1000"/>
                                        <p:tgtEl>
                                          <p:spTgt spid="6"/>
                                        </p:tgtEl>
                                        <p:attrNameLst>
                                          <p:attrName>ppt_h</p:attrName>
                                        </p:attrNameLst>
                                      </p:cBhvr>
                                      <p:tavLst>
                                        <p:tav tm="0">
                                          <p:val>
                                            <p:strVal val="ppt_h"/>
                                          </p:val>
                                        </p:tav>
                                        <p:tav tm="100000">
                                          <p:val>
                                            <p:fltVal val="0"/>
                                          </p:val>
                                        </p:tav>
                                      </p:tavLst>
                                    </p:anim>
                                    <p:anim calcmode="lin" valueType="num">
                                      <p:cBhvr>
                                        <p:cTn id="63" dur="1000"/>
                                        <p:tgtEl>
                                          <p:spTgt spid="6"/>
                                        </p:tgtEl>
                                        <p:attrNameLst>
                                          <p:attrName>style.rotation</p:attrName>
                                        </p:attrNameLst>
                                      </p:cBhvr>
                                      <p:tavLst>
                                        <p:tav tm="0">
                                          <p:val>
                                            <p:fltVal val="0"/>
                                          </p:val>
                                        </p:tav>
                                        <p:tav tm="100000">
                                          <p:val>
                                            <p:fltVal val="90"/>
                                          </p:val>
                                        </p:tav>
                                      </p:tavLst>
                                    </p:anim>
                                    <p:animEffect transition="out" filter="fade">
                                      <p:cBhvr>
                                        <p:cTn id="64" dur="1000"/>
                                        <p:tgtEl>
                                          <p:spTgt spid="6"/>
                                        </p:tgtEl>
                                      </p:cBhvr>
                                    </p:animEffect>
                                    <p:set>
                                      <p:cBhvr>
                                        <p:cTn id="65" dur="1" fill="hold">
                                          <p:stCondLst>
                                            <p:cond delay="999"/>
                                          </p:stCondLst>
                                        </p:cTn>
                                        <p:tgtEl>
                                          <p:spTgt spid="6"/>
                                        </p:tgtEl>
                                        <p:attrNameLst>
                                          <p:attrName>style.visibility</p:attrName>
                                        </p:attrNameLst>
                                      </p:cBhvr>
                                      <p:to>
                                        <p:strVal val="hidden"/>
                                      </p:to>
                                    </p:set>
                                  </p:childTnLst>
                                </p:cTn>
                              </p:par>
                              <p:par>
                                <p:cTn id="66" presetID="31" presetClass="exit" presetSubtype="0" fill="hold" grpId="2" nodeType="withEffect">
                                  <p:stCondLst>
                                    <p:cond delay="0"/>
                                  </p:stCondLst>
                                  <p:childTnLst>
                                    <p:anim calcmode="lin" valueType="num">
                                      <p:cBhvr>
                                        <p:cTn id="67" dur="1000"/>
                                        <p:tgtEl>
                                          <p:spTgt spid="8"/>
                                        </p:tgtEl>
                                        <p:attrNameLst>
                                          <p:attrName>ppt_w</p:attrName>
                                        </p:attrNameLst>
                                      </p:cBhvr>
                                      <p:tavLst>
                                        <p:tav tm="0">
                                          <p:val>
                                            <p:strVal val="ppt_w"/>
                                          </p:val>
                                        </p:tav>
                                        <p:tav tm="100000">
                                          <p:val>
                                            <p:fltVal val="0"/>
                                          </p:val>
                                        </p:tav>
                                      </p:tavLst>
                                    </p:anim>
                                    <p:anim calcmode="lin" valueType="num">
                                      <p:cBhvr>
                                        <p:cTn id="68" dur="1000"/>
                                        <p:tgtEl>
                                          <p:spTgt spid="8"/>
                                        </p:tgtEl>
                                        <p:attrNameLst>
                                          <p:attrName>ppt_h</p:attrName>
                                        </p:attrNameLst>
                                      </p:cBhvr>
                                      <p:tavLst>
                                        <p:tav tm="0">
                                          <p:val>
                                            <p:strVal val="ppt_h"/>
                                          </p:val>
                                        </p:tav>
                                        <p:tav tm="100000">
                                          <p:val>
                                            <p:fltVal val="0"/>
                                          </p:val>
                                        </p:tav>
                                      </p:tavLst>
                                    </p:anim>
                                    <p:anim calcmode="lin" valueType="num">
                                      <p:cBhvr>
                                        <p:cTn id="69" dur="1000"/>
                                        <p:tgtEl>
                                          <p:spTgt spid="8"/>
                                        </p:tgtEl>
                                        <p:attrNameLst>
                                          <p:attrName>style.rotation</p:attrName>
                                        </p:attrNameLst>
                                      </p:cBhvr>
                                      <p:tavLst>
                                        <p:tav tm="0">
                                          <p:val>
                                            <p:fltVal val="0"/>
                                          </p:val>
                                        </p:tav>
                                        <p:tav tm="100000">
                                          <p:val>
                                            <p:fltVal val="90"/>
                                          </p:val>
                                        </p:tav>
                                      </p:tavLst>
                                    </p:anim>
                                    <p:animEffect transition="out" filter="fade">
                                      <p:cBhvr>
                                        <p:cTn id="70" dur="1000"/>
                                        <p:tgtEl>
                                          <p:spTgt spid="8"/>
                                        </p:tgtEl>
                                      </p:cBhvr>
                                    </p:animEffect>
                                    <p:set>
                                      <p:cBhvr>
                                        <p:cTn id="71" dur="1" fill="hold">
                                          <p:stCondLst>
                                            <p:cond delay="999"/>
                                          </p:stCondLst>
                                        </p:cTn>
                                        <p:tgtEl>
                                          <p:spTgt spid="8"/>
                                        </p:tgtEl>
                                        <p:attrNameLst>
                                          <p:attrName>style.visibility</p:attrName>
                                        </p:attrNameLst>
                                      </p:cBhvr>
                                      <p:to>
                                        <p:strVal val="hidden"/>
                                      </p:to>
                                    </p:set>
                                  </p:childTnLst>
                                </p:cTn>
                              </p:par>
                              <p:par>
                                <p:cTn id="72" presetID="31" presetClass="exit" presetSubtype="0" fill="hold" grpId="2" nodeType="withEffect">
                                  <p:stCondLst>
                                    <p:cond delay="0"/>
                                  </p:stCondLst>
                                  <p:childTnLst>
                                    <p:anim calcmode="lin" valueType="num">
                                      <p:cBhvr>
                                        <p:cTn id="73" dur="1000"/>
                                        <p:tgtEl>
                                          <p:spTgt spid="9"/>
                                        </p:tgtEl>
                                        <p:attrNameLst>
                                          <p:attrName>ppt_w</p:attrName>
                                        </p:attrNameLst>
                                      </p:cBhvr>
                                      <p:tavLst>
                                        <p:tav tm="0">
                                          <p:val>
                                            <p:strVal val="ppt_w"/>
                                          </p:val>
                                        </p:tav>
                                        <p:tav tm="100000">
                                          <p:val>
                                            <p:fltVal val="0"/>
                                          </p:val>
                                        </p:tav>
                                      </p:tavLst>
                                    </p:anim>
                                    <p:anim calcmode="lin" valueType="num">
                                      <p:cBhvr>
                                        <p:cTn id="74" dur="1000"/>
                                        <p:tgtEl>
                                          <p:spTgt spid="9"/>
                                        </p:tgtEl>
                                        <p:attrNameLst>
                                          <p:attrName>ppt_h</p:attrName>
                                        </p:attrNameLst>
                                      </p:cBhvr>
                                      <p:tavLst>
                                        <p:tav tm="0">
                                          <p:val>
                                            <p:strVal val="ppt_h"/>
                                          </p:val>
                                        </p:tav>
                                        <p:tav tm="100000">
                                          <p:val>
                                            <p:fltVal val="0"/>
                                          </p:val>
                                        </p:tav>
                                      </p:tavLst>
                                    </p:anim>
                                    <p:anim calcmode="lin" valueType="num">
                                      <p:cBhvr>
                                        <p:cTn id="75" dur="1000"/>
                                        <p:tgtEl>
                                          <p:spTgt spid="9"/>
                                        </p:tgtEl>
                                        <p:attrNameLst>
                                          <p:attrName>style.rotation</p:attrName>
                                        </p:attrNameLst>
                                      </p:cBhvr>
                                      <p:tavLst>
                                        <p:tav tm="0">
                                          <p:val>
                                            <p:fltVal val="0"/>
                                          </p:val>
                                        </p:tav>
                                        <p:tav tm="100000">
                                          <p:val>
                                            <p:fltVal val="90"/>
                                          </p:val>
                                        </p:tav>
                                      </p:tavLst>
                                    </p:anim>
                                    <p:animEffect transition="out" filter="fade">
                                      <p:cBhvr>
                                        <p:cTn id="76" dur="1000"/>
                                        <p:tgtEl>
                                          <p:spTgt spid="9"/>
                                        </p:tgtEl>
                                      </p:cBhvr>
                                    </p:animEffect>
                                    <p:set>
                                      <p:cBhvr>
                                        <p:cTn id="77" dur="1" fill="hold">
                                          <p:stCondLst>
                                            <p:cond delay="999"/>
                                          </p:stCondLst>
                                        </p:cTn>
                                        <p:tgtEl>
                                          <p:spTgt spid="9"/>
                                        </p:tgtEl>
                                        <p:attrNameLst>
                                          <p:attrName>style.visibility</p:attrName>
                                        </p:attrNameLst>
                                      </p:cBhvr>
                                      <p:to>
                                        <p:strVal val="hidden"/>
                                      </p:to>
                                    </p:set>
                                  </p:childTnLst>
                                </p:cTn>
                              </p:par>
                              <p:par>
                                <p:cTn id="78" presetID="31" presetClass="exit" presetSubtype="0" fill="hold" grpId="2" nodeType="withEffect">
                                  <p:stCondLst>
                                    <p:cond delay="0"/>
                                  </p:stCondLst>
                                  <p:childTnLst>
                                    <p:anim calcmode="lin" valueType="num">
                                      <p:cBhvr>
                                        <p:cTn id="79" dur="1000"/>
                                        <p:tgtEl>
                                          <p:spTgt spid="11"/>
                                        </p:tgtEl>
                                        <p:attrNameLst>
                                          <p:attrName>ppt_w</p:attrName>
                                        </p:attrNameLst>
                                      </p:cBhvr>
                                      <p:tavLst>
                                        <p:tav tm="0">
                                          <p:val>
                                            <p:strVal val="ppt_w"/>
                                          </p:val>
                                        </p:tav>
                                        <p:tav tm="100000">
                                          <p:val>
                                            <p:fltVal val="0"/>
                                          </p:val>
                                        </p:tav>
                                      </p:tavLst>
                                    </p:anim>
                                    <p:anim calcmode="lin" valueType="num">
                                      <p:cBhvr>
                                        <p:cTn id="80" dur="1000"/>
                                        <p:tgtEl>
                                          <p:spTgt spid="11"/>
                                        </p:tgtEl>
                                        <p:attrNameLst>
                                          <p:attrName>ppt_h</p:attrName>
                                        </p:attrNameLst>
                                      </p:cBhvr>
                                      <p:tavLst>
                                        <p:tav tm="0">
                                          <p:val>
                                            <p:strVal val="ppt_h"/>
                                          </p:val>
                                        </p:tav>
                                        <p:tav tm="100000">
                                          <p:val>
                                            <p:fltVal val="0"/>
                                          </p:val>
                                        </p:tav>
                                      </p:tavLst>
                                    </p:anim>
                                    <p:anim calcmode="lin" valueType="num">
                                      <p:cBhvr>
                                        <p:cTn id="81" dur="1000"/>
                                        <p:tgtEl>
                                          <p:spTgt spid="11"/>
                                        </p:tgtEl>
                                        <p:attrNameLst>
                                          <p:attrName>style.rotation</p:attrName>
                                        </p:attrNameLst>
                                      </p:cBhvr>
                                      <p:tavLst>
                                        <p:tav tm="0">
                                          <p:val>
                                            <p:fltVal val="0"/>
                                          </p:val>
                                        </p:tav>
                                        <p:tav tm="100000">
                                          <p:val>
                                            <p:fltVal val="90"/>
                                          </p:val>
                                        </p:tav>
                                      </p:tavLst>
                                    </p:anim>
                                    <p:animEffect transition="out" filter="fade">
                                      <p:cBhvr>
                                        <p:cTn id="82" dur="1000"/>
                                        <p:tgtEl>
                                          <p:spTgt spid="11"/>
                                        </p:tgtEl>
                                      </p:cBhvr>
                                    </p:animEffect>
                                    <p:set>
                                      <p:cBhvr>
                                        <p:cTn id="83" dur="1" fill="hold">
                                          <p:stCondLst>
                                            <p:cond delay="999"/>
                                          </p:stCondLst>
                                        </p:cTn>
                                        <p:tgtEl>
                                          <p:spTgt spid="11"/>
                                        </p:tgtEl>
                                        <p:attrNameLst>
                                          <p:attrName>style.visibility</p:attrName>
                                        </p:attrNameLst>
                                      </p:cBhvr>
                                      <p:to>
                                        <p:strVal val="hidden"/>
                                      </p:to>
                                    </p:set>
                                  </p:childTnLst>
                                </p:cTn>
                              </p:par>
                              <p:par>
                                <p:cTn id="84" presetID="31" presetClass="exit" presetSubtype="0" fill="hold" grpId="2" nodeType="withEffect">
                                  <p:stCondLst>
                                    <p:cond delay="0"/>
                                  </p:stCondLst>
                                  <p:childTnLst>
                                    <p:anim calcmode="lin" valueType="num">
                                      <p:cBhvr>
                                        <p:cTn id="85" dur="1000"/>
                                        <p:tgtEl>
                                          <p:spTgt spid="12"/>
                                        </p:tgtEl>
                                        <p:attrNameLst>
                                          <p:attrName>ppt_w</p:attrName>
                                        </p:attrNameLst>
                                      </p:cBhvr>
                                      <p:tavLst>
                                        <p:tav tm="0">
                                          <p:val>
                                            <p:strVal val="ppt_w"/>
                                          </p:val>
                                        </p:tav>
                                        <p:tav tm="100000">
                                          <p:val>
                                            <p:fltVal val="0"/>
                                          </p:val>
                                        </p:tav>
                                      </p:tavLst>
                                    </p:anim>
                                    <p:anim calcmode="lin" valueType="num">
                                      <p:cBhvr>
                                        <p:cTn id="86" dur="1000"/>
                                        <p:tgtEl>
                                          <p:spTgt spid="12"/>
                                        </p:tgtEl>
                                        <p:attrNameLst>
                                          <p:attrName>ppt_h</p:attrName>
                                        </p:attrNameLst>
                                      </p:cBhvr>
                                      <p:tavLst>
                                        <p:tav tm="0">
                                          <p:val>
                                            <p:strVal val="ppt_h"/>
                                          </p:val>
                                        </p:tav>
                                        <p:tav tm="100000">
                                          <p:val>
                                            <p:fltVal val="0"/>
                                          </p:val>
                                        </p:tav>
                                      </p:tavLst>
                                    </p:anim>
                                    <p:anim calcmode="lin" valueType="num">
                                      <p:cBhvr>
                                        <p:cTn id="87" dur="1000"/>
                                        <p:tgtEl>
                                          <p:spTgt spid="12"/>
                                        </p:tgtEl>
                                        <p:attrNameLst>
                                          <p:attrName>style.rotation</p:attrName>
                                        </p:attrNameLst>
                                      </p:cBhvr>
                                      <p:tavLst>
                                        <p:tav tm="0">
                                          <p:val>
                                            <p:fltVal val="0"/>
                                          </p:val>
                                        </p:tav>
                                        <p:tav tm="100000">
                                          <p:val>
                                            <p:fltVal val="90"/>
                                          </p:val>
                                        </p:tav>
                                      </p:tavLst>
                                    </p:anim>
                                    <p:animEffect transition="out" filter="fade">
                                      <p:cBhvr>
                                        <p:cTn id="88" dur="1000"/>
                                        <p:tgtEl>
                                          <p:spTgt spid="12"/>
                                        </p:tgtEl>
                                      </p:cBhvr>
                                    </p:animEffect>
                                    <p:set>
                                      <p:cBhvr>
                                        <p:cTn id="89"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6" grpId="2"/>
      <p:bldP spid="7" grpId="0"/>
      <p:bldP spid="7" grpId="1"/>
      <p:bldP spid="8" grpId="0"/>
      <p:bldP spid="8" grpId="1"/>
      <p:bldP spid="8" grpId="2"/>
      <p:bldP spid="9" grpId="0"/>
      <p:bldP spid="9" grpId="1"/>
      <p:bldP spid="9" grpId="2"/>
      <p:bldP spid="10" grpId="0"/>
      <p:bldP spid="10" grpId="1"/>
      <p:bldP spid="11" grpId="0"/>
      <p:bldP spid="11" grpId="1"/>
      <p:bldP spid="11" grpId="2"/>
      <p:bldP spid="12" grpId="0"/>
      <p:bldP spid="12" grpId="1"/>
      <p:bldP spid="12" grpId="2"/>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EFB2B4F-ADA1-A30D-7186-126F1855C403}"/>
              </a:ext>
            </a:extLst>
          </p:cNvPr>
          <p:cNvSpPr>
            <a:spLocks noGrp="1"/>
          </p:cNvSpPr>
          <p:nvPr>
            <p:ph idx="1"/>
          </p:nvPr>
        </p:nvSpPr>
        <p:spPr>
          <a:xfrm>
            <a:off x="439738" y="835779"/>
            <a:ext cx="11143102" cy="3939540"/>
          </a:xfrm>
        </p:spPr>
        <p:txBody>
          <a:bodyPr/>
          <a:lstStyle/>
          <a:p>
            <a:r>
              <a:rPr lang="nl-NL" sz="2000" b="1" dirty="0">
                <a:effectLst/>
                <a:latin typeface="Calibri" panose="020F0502020204030204" pitchFamily="34" charset="0"/>
                <a:ea typeface="Calibri" panose="020F0502020204030204" pitchFamily="34" charset="0"/>
                <a:cs typeface="Times New Roman" panose="02020603050405020304" pitchFamily="18" charset="0"/>
              </a:rPr>
              <a:t>2.1 Heeft het bedrijf een actuele VGM-risico-inventarisatie en -evaluatie?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000" dirty="0">
                <a:effectLst/>
                <a:latin typeface="Calibri" panose="020F0502020204030204" pitchFamily="34" charset="0"/>
                <a:ea typeface="Calibri" panose="020F0502020204030204" pitchFamily="34" charset="0"/>
                <a:cs typeface="Times New Roman" panose="02020603050405020304" pitchFamily="18" charset="0"/>
              </a:rPr>
              <a:t>Doelstelling: </a:t>
            </a:r>
            <a:r>
              <a:rPr lang="nl-NL" sz="2000" i="1" dirty="0">
                <a:effectLst/>
                <a:latin typeface="Calibri" panose="020F0502020204030204" pitchFamily="34" charset="0"/>
                <a:ea typeface="Calibri" panose="020F0502020204030204" pitchFamily="34" charset="0"/>
                <a:cs typeface="Times New Roman" panose="02020603050405020304" pitchFamily="18" charset="0"/>
              </a:rPr>
              <a:t>Vaststellen en beheersen van de algemeen voorkomende VGM-risico’s.</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r>
              <a:rPr lang="nl-NL" sz="2000" dirty="0">
                <a:effectLst/>
                <a:latin typeface="Calibri" panose="020F0502020204030204" pitchFamily="34" charset="0"/>
                <a:ea typeface="Calibri" panose="020F0502020204030204" pitchFamily="34" charset="0"/>
                <a:cs typeface="Times New Roman" panose="02020603050405020304" pitchFamily="18" charset="0"/>
              </a:rPr>
              <a:t> Onderbouwing</a:t>
            </a:r>
          </a:p>
          <a:p>
            <a:pPr indent="449580"/>
            <a:r>
              <a:rPr lang="nl-NL" sz="2000" dirty="0">
                <a:effectLst/>
                <a:latin typeface="Calibri" panose="020F0502020204030204" pitchFamily="34" charset="0"/>
                <a:ea typeface="Calibri" panose="020F0502020204030204" pitchFamily="34" charset="0"/>
                <a:cs typeface="Times New Roman" panose="02020603050405020304" pitchFamily="18" charset="0"/>
              </a:rPr>
              <a:t>	Procedure RI&amp;E is aangetroffen in het handboek onder hoofdstuk D.3.</a:t>
            </a:r>
          </a:p>
          <a:p>
            <a:pPr marL="896938" indent="-896938"/>
            <a:r>
              <a:rPr lang="nl-NL" sz="2000" dirty="0">
                <a:effectLst/>
                <a:latin typeface="Calibri" panose="020F0502020204030204" pitchFamily="34" charset="0"/>
                <a:ea typeface="Calibri" panose="020F0502020204030204" pitchFamily="34" charset="0"/>
                <a:cs typeface="Times New Roman" panose="02020603050405020304" pitchFamily="18" charset="0"/>
              </a:rPr>
              <a:t>	Door de heer A.B (MVK) is </a:t>
            </a:r>
            <a:r>
              <a:rPr lang="nl-NL" sz="2000" dirty="0" err="1">
                <a:effectLst/>
                <a:latin typeface="Calibri" panose="020F0502020204030204" pitchFamily="34" charset="0"/>
                <a:ea typeface="Calibri" panose="020F0502020204030204" pitchFamily="34" charset="0"/>
                <a:cs typeface="Times New Roman" panose="02020603050405020304" pitchFamily="18" charset="0"/>
              </a:rPr>
              <a:t>dd</a:t>
            </a:r>
            <a:r>
              <a:rPr lang="nl-NL" sz="2000" dirty="0">
                <a:effectLst/>
                <a:latin typeface="Calibri" panose="020F0502020204030204" pitchFamily="34" charset="0"/>
                <a:ea typeface="Calibri" panose="020F0502020204030204" pitchFamily="34" charset="0"/>
                <a:cs typeface="Times New Roman" panose="02020603050405020304" pitchFamily="18" charset="0"/>
              </a:rPr>
              <a:t>-mm-</a:t>
            </a:r>
            <a:r>
              <a:rPr lang="nl-NL" sz="2000" dirty="0" err="1">
                <a:effectLst/>
                <a:latin typeface="Calibri" panose="020F0502020204030204" pitchFamily="34" charset="0"/>
                <a:ea typeface="Calibri" panose="020F0502020204030204" pitchFamily="34" charset="0"/>
                <a:cs typeface="Times New Roman" panose="02020603050405020304" pitchFamily="18" charset="0"/>
              </a:rPr>
              <a:t>yyyy</a:t>
            </a:r>
            <a:r>
              <a:rPr lang="nl-NL" sz="2000" dirty="0">
                <a:effectLst/>
                <a:latin typeface="Calibri" panose="020F0502020204030204" pitchFamily="34" charset="0"/>
                <a:ea typeface="Calibri" panose="020F0502020204030204" pitchFamily="34" charset="0"/>
                <a:cs typeface="Times New Roman" panose="02020603050405020304" pitchFamily="18" charset="0"/>
              </a:rPr>
              <a:t> een actualisatie van de RI&amp;E uitgevoerd. De oorspronkelijke RI&amp;E is van </a:t>
            </a:r>
            <a:r>
              <a:rPr lang="nl-NL" sz="2000" dirty="0" err="1">
                <a:effectLst/>
                <a:latin typeface="Calibri" panose="020F0502020204030204" pitchFamily="34" charset="0"/>
                <a:ea typeface="Calibri" panose="020F0502020204030204" pitchFamily="34" charset="0"/>
                <a:cs typeface="Times New Roman" panose="02020603050405020304" pitchFamily="18" charset="0"/>
              </a:rPr>
              <a:t>dd</a:t>
            </a:r>
            <a:r>
              <a:rPr lang="nl-NL" sz="2000" dirty="0">
                <a:effectLst/>
                <a:latin typeface="Calibri" panose="020F0502020204030204" pitchFamily="34" charset="0"/>
                <a:ea typeface="Calibri" panose="020F0502020204030204" pitchFamily="34" charset="0"/>
                <a:cs typeface="Times New Roman" panose="02020603050405020304" pitchFamily="18" charset="0"/>
              </a:rPr>
              <a:t>-mm-</a:t>
            </a:r>
            <a:r>
              <a:rPr lang="nl-NL" sz="2000" dirty="0" err="1">
                <a:effectLst/>
                <a:latin typeface="Calibri" panose="020F0502020204030204" pitchFamily="34" charset="0"/>
                <a:ea typeface="Calibri" panose="020F0502020204030204" pitchFamily="34" charset="0"/>
                <a:cs typeface="Times New Roman" panose="02020603050405020304" pitchFamily="18" charset="0"/>
              </a:rPr>
              <a:t>yyyy</a:t>
            </a:r>
            <a:r>
              <a:rPr lang="nl-NL" sz="2000" dirty="0">
                <a:effectLst/>
                <a:latin typeface="Calibri" panose="020F0502020204030204" pitchFamily="34" charset="0"/>
                <a:ea typeface="Calibri" panose="020F0502020204030204" pitchFamily="34" charset="0"/>
                <a:cs typeface="Times New Roman" panose="02020603050405020304" pitchFamily="18" charset="0"/>
              </a:rPr>
              <a:t> en werd op </a:t>
            </a:r>
            <a:r>
              <a:rPr lang="nl-NL" sz="2000" dirty="0" err="1">
                <a:effectLst/>
                <a:latin typeface="Calibri" panose="020F0502020204030204" pitchFamily="34" charset="0"/>
                <a:ea typeface="Calibri" panose="020F0502020204030204" pitchFamily="34" charset="0"/>
                <a:cs typeface="Times New Roman" panose="02020603050405020304" pitchFamily="18" charset="0"/>
              </a:rPr>
              <a:t>dd</a:t>
            </a:r>
            <a:r>
              <a:rPr lang="nl-NL" sz="2000" dirty="0">
                <a:effectLst/>
                <a:latin typeface="Calibri" panose="020F0502020204030204" pitchFamily="34" charset="0"/>
                <a:ea typeface="Calibri" panose="020F0502020204030204" pitchFamily="34" charset="0"/>
                <a:cs typeface="Times New Roman" panose="02020603050405020304" pitchFamily="18" charset="0"/>
              </a:rPr>
              <a:t>-mm-</a:t>
            </a:r>
            <a:r>
              <a:rPr lang="nl-NL" sz="2000" dirty="0" err="1">
                <a:effectLst/>
                <a:latin typeface="Calibri" panose="020F0502020204030204" pitchFamily="34" charset="0"/>
                <a:ea typeface="Calibri" panose="020F0502020204030204" pitchFamily="34" charset="0"/>
                <a:cs typeface="Times New Roman" panose="02020603050405020304" pitchFamily="18" charset="0"/>
              </a:rPr>
              <a:t>yyyy</a:t>
            </a:r>
            <a:r>
              <a:rPr lang="nl-NL" sz="2000" dirty="0">
                <a:effectLst/>
                <a:latin typeface="Calibri" panose="020F0502020204030204" pitchFamily="34" charset="0"/>
                <a:ea typeface="Calibri" panose="020F0502020204030204" pitchFamily="34" charset="0"/>
                <a:cs typeface="Times New Roman" panose="02020603050405020304" pitchFamily="18" charset="0"/>
              </a:rPr>
              <a:t> getoetst door de heer A.B. van Safety4All. De RI&amp;E wordt jaarlijks door de VGM-functionaris en een externe adviseur beoordeeld op actualiteit en vervolgens zo nodig aangepast.</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634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E2A2360-CE15-AE7B-9631-894F207B6418}"/>
              </a:ext>
            </a:extLst>
          </p:cNvPr>
          <p:cNvSpPr txBox="1"/>
          <p:nvPr/>
        </p:nvSpPr>
        <p:spPr>
          <a:xfrm>
            <a:off x="659431" y="574522"/>
            <a:ext cx="11446933" cy="2862322"/>
          </a:xfrm>
          <a:prstGeom prst="rect">
            <a:avLst/>
          </a:prstGeom>
          <a:noFill/>
        </p:spPr>
        <p:txBody>
          <a:bodyPr wrap="square">
            <a:spAutoFit/>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2.1 Minimumeisen</a:t>
            </a:r>
          </a:p>
          <a:p>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i="1" dirty="0">
                <a:effectLst/>
                <a:latin typeface="Calibri" panose="020F0502020204030204" pitchFamily="34" charset="0"/>
                <a:ea typeface="Calibri" panose="020F0502020204030204" pitchFamily="34" charset="0"/>
                <a:cs typeface="Times New Roman" panose="02020603050405020304" pitchFamily="18" charset="0"/>
              </a:rPr>
              <a:t>De risico’s van alle gangbare operationele activiteiten van het bedrijf zijn vastgelegd in de VGM-risico- inventarisatie en -evaluatie.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indent="449580"/>
            <a:r>
              <a:rPr lang="nl-NL" sz="1800" dirty="0">
                <a:effectLst/>
                <a:latin typeface="Calibri" panose="020F0502020204030204" pitchFamily="34" charset="0"/>
                <a:ea typeface="Calibri" panose="020F0502020204030204" pitchFamily="34" charset="0"/>
                <a:cs typeface="Times New Roman" panose="02020603050405020304" pitchFamily="18" charset="0"/>
              </a:rPr>
              <a:t>Onderbouwing</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De huidige branche RI&amp;E van de metaalindustrie dateert van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dd</a:t>
            </a:r>
            <a:r>
              <a:rPr lang="nl-NL" sz="1800" dirty="0">
                <a:effectLst/>
                <a:latin typeface="Calibri" panose="020F0502020204030204" pitchFamily="34" charset="0"/>
                <a:ea typeface="Calibri" panose="020F0502020204030204" pitchFamily="34" charset="0"/>
                <a:cs typeface="Times New Roman" panose="02020603050405020304" pitchFamily="18" charset="0"/>
              </a:rPr>
              <a:t>-mm-</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yyyy</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werd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dd</a:t>
            </a:r>
            <a:r>
              <a:rPr lang="nl-NL" sz="1800" dirty="0">
                <a:effectLst/>
                <a:latin typeface="Calibri" panose="020F0502020204030204" pitchFamily="34" charset="0"/>
                <a:ea typeface="Calibri" panose="020F0502020204030204" pitchFamily="34" charset="0"/>
                <a:cs typeface="Times New Roman" panose="02020603050405020304" pitchFamily="18" charset="0"/>
              </a:rPr>
              <a:t>-mm-</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yyyy</a:t>
            </a:r>
            <a:r>
              <a:rPr lang="nl-NL" sz="1800" dirty="0">
                <a:effectLst/>
                <a:latin typeface="Calibri" panose="020F0502020204030204" pitchFamily="34" charset="0"/>
                <a:ea typeface="Calibri" panose="020F0502020204030204" pitchFamily="34" charset="0"/>
                <a:cs typeface="Times New Roman" panose="02020603050405020304" pitchFamily="18" charset="0"/>
              </a:rPr>
              <a:t> getoetst door 	de externe adviseur de heer A. B (MVK diploma Kader 8 februari 2020).</a:t>
            </a:r>
          </a:p>
          <a:p>
            <a:pPr marL="449580" indent="449580"/>
            <a:r>
              <a:rPr lang="nl-NL" sz="1800" dirty="0">
                <a:effectLst/>
                <a:latin typeface="Calibri" panose="020F0502020204030204" pitchFamily="34" charset="0"/>
                <a:ea typeface="Calibri" panose="020F0502020204030204" pitchFamily="34" charset="0"/>
                <a:cs typeface="Times New Roman" panose="02020603050405020304" pitchFamily="18" charset="0"/>
              </a:rPr>
              <a:t>De in de rapportage genoemde risico's en beheersmaatregelen hebben o.a. betrekking op het gebruik van 	heftrucks, hoogwerkers en bovenloopkraan.</a:t>
            </a:r>
          </a:p>
        </p:txBody>
      </p:sp>
      <p:sp>
        <p:nvSpPr>
          <p:cNvPr id="7" name="Tekstvak 6">
            <a:extLst>
              <a:ext uri="{FF2B5EF4-FFF2-40B4-BE49-F238E27FC236}">
                <a16:creationId xmlns:a16="http://schemas.microsoft.com/office/drawing/2014/main" id="{35DB7D5A-5875-9A35-09E5-FA54406E2CC5}"/>
              </a:ext>
            </a:extLst>
          </p:cNvPr>
          <p:cNvSpPr txBox="1"/>
          <p:nvPr/>
        </p:nvSpPr>
        <p:spPr>
          <a:xfrm>
            <a:off x="659431" y="3487299"/>
            <a:ext cx="10532531" cy="2308324"/>
          </a:xfrm>
          <a:prstGeom prst="rect">
            <a:avLst/>
          </a:prstGeom>
          <a:noFill/>
        </p:spPr>
        <p:txBody>
          <a:bodyPr wrap="square">
            <a:spAutoFit/>
          </a:bodyPr>
          <a:lstStyle/>
          <a:p>
            <a:r>
              <a:rPr lang="nl-NL" sz="1800" i="1" dirty="0">
                <a:effectLst/>
                <a:latin typeface="Calibri" panose="020F0502020204030204" pitchFamily="34" charset="0"/>
                <a:ea typeface="Calibri" panose="020F0502020204030204" pitchFamily="34" charset="0"/>
                <a:cs typeface="Times New Roman" panose="02020603050405020304" pitchFamily="18" charset="0"/>
              </a:rPr>
              <a:t>Risico’s vastgesteld bij de evaluatie worden beheerst door doeltreffende maatregelen, waarbij een bronaanpak de voorkeur verdient.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nl-NL" dirty="0">
                <a:effectLst/>
                <a:latin typeface="Calibri" panose="020F0502020204030204" pitchFamily="34" charset="0"/>
                <a:ea typeface="Calibri" panose="020F0502020204030204" pitchFamily="34" charset="0"/>
                <a:cs typeface="Times New Roman" panose="02020603050405020304" pitchFamily="18" charset="0"/>
              </a:rPr>
              <a:t>Onderbouwing</a:t>
            </a:r>
            <a:endParaRPr lang="nl-NL" dirty="0">
              <a:latin typeface="Calibri" panose="020F0502020204030204" pitchFamily="34" charset="0"/>
              <a:ea typeface="Calibri" panose="020F0502020204030204" pitchFamily="34" charset="0"/>
              <a:cs typeface="Times New Roman" panose="02020603050405020304" pitchFamily="18" charset="0"/>
            </a:endParaRPr>
          </a:p>
          <a:p>
            <a:pPr lvl="2"/>
            <a:r>
              <a:rPr lang="nl-NL" dirty="0">
                <a:effectLst/>
                <a:latin typeface="Calibri" panose="020F0502020204030204" pitchFamily="34" charset="0"/>
                <a:ea typeface="Calibri" panose="020F0502020204030204" pitchFamily="34" charset="0"/>
                <a:cs typeface="Times New Roman" panose="02020603050405020304" pitchFamily="18" charset="0"/>
              </a:rPr>
              <a:t>Verbetermaatregelen zijn opgenomen in het plan van aanpak, gedateerd </a:t>
            </a:r>
            <a:r>
              <a:rPr lang="nl-NL" dirty="0" err="1">
                <a:effectLst/>
                <a:latin typeface="Calibri" panose="020F0502020204030204" pitchFamily="34" charset="0"/>
                <a:ea typeface="Calibri" panose="020F0502020204030204" pitchFamily="34" charset="0"/>
                <a:cs typeface="Times New Roman" panose="02020603050405020304" pitchFamily="18" charset="0"/>
              </a:rPr>
              <a:t>dd</a:t>
            </a:r>
            <a:r>
              <a:rPr lang="nl-NL" dirty="0">
                <a:effectLst/>
                <a:latin typeface="Calibri" panose="020F0502020204030204" pitchFamily="34" charset="0"/>
                <a:ea typeface="Calibri" panose="020F0502020204030204" pitchFamily="34" charset="0"/>
                <a:cs typeface="Times New Roman" panose="02020603050405020304" pitchFamily="18" charset="0"/>
              </a:rPr>
              <a:t>-mm-</a:t>
            </a:r>
            <a:r>
              <a:rPr lang="nl-NL" dirty="0" err="1">
                <a:effectLst/>
                <a:latin typeface="Calibri" panose="020F0502020204030204" pitchFamily="34" charset="0"/>
                <a:ea typeface="Calibri" panose="020F0502020204030204" pitchFamily="34" charset="0"/>
                <a:cs typeface="Times New Roman" panose="02020603050405020304" pitchFamily="18" charset="0"/>
              </a:rPr>
              <a:t>yyyy</a:t>
            </a:r>
            <a:r>
              <a:rPr lang="nl-NL" dirty="0">
                <a:effectLst/>
                <a:latin typeface="Calibri" panose="020F0502020204030204" pitchFamily="34" charset="0"/>
                <a:ea typeface="Calibri" panose="020F0502020204030204" pitchFamily="34" charset="0"/>
                <a:cs typeface="Times New Roman" panose="02020603050405020304" pitchFamily="18" charset="0"/>
              </a:rPr>
              <a:t>. In de opzet van het plan van aanpak is rekening gehouden met de </a:t>
            </a:r>
            <a:r>
              <a:rPr lang="nl-NL" dirty="0" err="1">
                <a:effectLst/>
                <a:latin typeface="Calibri" panose="020F0502020204030204" pitchFamily="34" charset="0"/>
                <a:ea typeface="Calibri" panose="020F0502020204030204" pitchFamily="34" charset="0"/>
                <a:cs typeface="Times New Roman" panose="02020603050405020304" pitchFamily="18" charset="0"/>
              </a:rPr>
              <a:t>arbeidshygiënische</a:t>
            </a:r>
            <a:r>
              <a:rPr lang="nl-NL" dirty="0">
                <a:effectLst/>
                <a:latin typeface="Calibri" panose="020F0502020204030204" pitchFamily="34" charset="0"/>
                <a:ea typeface="Calibri" panose="020F0502020204030204" pitchFamily="34" charset="0"/>
                <a:cs typeface="Times New Roman" panose="02020603050405020304" pitchFamily="18" charset="0"/>
              </a:rPr>
              <a:t> strategie waarbij wordt uitgegaan van bronaanpak, voorbeelden hiervan zijn …. Welke werden afgemeld in het </a:t>
            </a:r>
            <a:r>
              <a:rPr lang="nl-NL" dirty="0" err="1">
                <a:effectLst/>
                <a:latin typeface="Calibri" panose="020F0502020204030204" pitchFamily="34" charset="0"/>
                <a:ea typeface="Calibri" panose="020F0502020204030204" pitchFamily="34" charset="0"/>
                <a:cs typeface="Times New Roman" panose="02020603050405020304" pitchFamily="18" charset="0"/>
              </a:rPr>
              <a:t>PvA</a:t>
            </a:r>
            <a:r>
              <a:rPr lang="nl-NL" dirty="0">
                <a:effectLst/>
                <a:latin typeface="Calibri" panose="020F0502020204030204" pitchFamily="34" charset="0"/>
                <a:ea typeface="Calibri" panose="020F0502020204030204" pitchFamily="34" charset="0"/>
                <a:cs typeface="Times New Roman" panose="02020603050405020304" pitchFamily="18" charset="0"/>
              </a:rPr>
              <a:t> en aantoonbaar getoetst tijdens werkplekinspecties van </a:t>
            </a:r>
            <a:r>
              <a:rPr lang="nl-NL" dirty="0" err="1">
                <a:effectLst/>
                <a:latin typeface="Calibri" panose="020F0502020204030204" pitchFamily="34" charset="0"/>
                <a:ea typeface="Calibri" panose="020F0502020204030204" pitchFamily="34" charset="0"/>
                <a:cs typeface="Times New Roman" panose="02020603050405020304" pitchFamily="18" charset="0"/>
              </a:rPr>
              <a:t>dd</a:t>
            </a:r>
            <a:r>
              <a:rPr lang="nl-NL" dirty="0">
                <a:effectLst/>
                <a:latin typeface="Calibri" panose="020F0502020204030204" pitchFamily="34" charset="0"/>
                <a:ea typeface="Calibri" panose="020F0502020204030204" pitchFamily="34" charset="0"/>
                <a:cs typeface="Times New Roman" panose="02020603050405020304" pitchFamily="18" charset="0"/>
              </a:rPr>
              <a:t>-mm-</a:t>
            </a:r>
            <a:r>
              <a:rPr lang="nl-NL" dirty="0" err="1">
                <a:effectLst/>
                <a:latin typeface="Calibri" panose="020F0502020204030204" pitchFamily="34" charset="0"/>
                <a:ea typeface="Calibri" panose="020F0502020204030204" pitchFamily="34" charset="0"/>
                <a:cs typeface="Times New Roman" panose="02020603050405020304" pitchFamily="18" charset="0"/>
              </a:rPr>
              <a:t>yyyy</a:t>
            </a:r>
            <a:r>
              <a:rPr lang="nl-NL"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601924222"/>
      </p:ext>
    </p:extLst>
  </p:cSld>
  <p:clrMapOvr>
    <a:masterClrMapping/>
  </p:clrMapOvr>
</p:sld>
</file>

<file path=ppt/theme/theme1.xml><?xml version="1.0" encoding="utf-8"?>
<a:theme xmlns:a="http://schemas.openxmlformats.org/drawingml/2006/main" name="Kantoorthema">
  <a:themeElements>
    <a:clrScheme name="SSVV kleuren">
      <a:dk1>
        <a:sysClr val="windowText" lastClr="000000"/>
      </a:dk1>
      <a:lt1>
        <a:sysClr val="window" lastClr="FFFFFF"/>
      </a:lt1>
      <a:dk2>
        <a:srgbClr val="00454F"/>
      </a:dk2>
      <a:lt2>
        <a:srgbClr val="E7E6E6"/>
      </a:lt2>
      <a:accent1>
        <a:srgbClr val="00AEC3"/>
      </a:accent1>
      <a:accent2>
        <a:srgbClr val="F06600"/>
      </a:accent2>
      <a:accent3>
        <a:srgbClr val="3FA535"/>
      </a:accent3>
      <a:accent4>
        <a:srgbClr val="85F0FF"/>
      </a:accent4>
      <a:accent5>
        <a:srgbClr val="FFCAA3"/>
      </a:accent5>
      <a:accent6>
        <a:srgbClr val="ADE3A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VV Powerpoint template_v7" id="{2E678F32-59A8-154E-B316-8F75643783C6}" vid="{C7F95EBF-B4F7-E047-A01A-41C64928820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221E1EDDC6F442990459F0635E0672" ma:contentTypeVersion="16" ma:contentTypeDescription="Een nieuw document maken." ma:contentTypeScope="" ma:versionID="36c2317c840e7d8a7a7ceca549e99cd5">
  <xsd:schema xmlns:xsd="http://www.w3.org/2001/XMLSchema" xmlns:xs="http://www.w3.org/2001/XMLSchema" xmlns:p="http://schemas.microsoft.com/office/2006/metadata/properties" xmlns:ns2="f7f33cb5-f3a0-42ab-bc95-435712786bc6" xmlns:ns3="917edc9b-a8f5-40b8-ad9c-9125e8720177" targetNamespace="http://schemas.microsoft.com/office/2006/metadata/properties" ma:root="true" ma:fieldsID="f5b27640a15e1ae70624f038cd9d75b2" ns2:_="" ns3:_="">
    <xsd:import namespace="f7f33cb5-f3a0-42ab-bc95-435712786bc6"/>
    <xsd:import namespace="917edc9b-a8f5-40b8-ad9c-9125e87201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f33cb5-f3a0-42ab-bc95-435712786b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cbd24274-df7d-4360-a95c-e4f129e742c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7edc9b-a8f5-40b8-ad9c-9125e8720177"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a7cc5913-dfce-47b8-bce4-0146de6dd417}" ma:internalName="TaxCatchAll" ma:showField="CatchAllData" ma:web="917edc9b-a8f5-40b8-ad9c-9125e87201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17edc9b-a8f5-40b8-ad9c-9125e8720177" xsi:nil="true"/>
    <lcf76f155ced4ddcb4097134ff3c332f xmlns="f7f33cb5-f3a0-42ab-bc95-435712786bc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714ED1-10F9-4D52-92BE-A827BE26C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f33cb5-f3a0-42ab-bc95-435712786bc6"/>
    <ds:schemaRef ds:uri="917edc9b-a8f5-40b8-ad9c-9125e87201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7FF63C-83AB-423A-A2BF-650B6EF01DF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17edc9b-a8f5-40b8-ad9c-9125e8720177"/>
    <ds:schemaRef ds:uri="f7f33cb5-f3a0-42ab-bc95-435712786bc6"/>
    <ds:schemaRef ds:uri="http://www.w3.org/XML/1998/namespace"/>
    <ds:schemaRef ds:uri="http://purl.org/dc/dcmitype/"/>
  </ds:schemaRefs>
</ds:datastoreItem>
</file>

<file path=customXml/itemProps3.xml><?xml version="1.0" encoding="utf-8"?>
<ds:datastoreItem xmlns:ds="http://schemas.openxmlformats.org/officeDocument/2006/customXml" ds:itemID="{9163E747-F89A-4F1B-8E6E-8AFD29D619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SSVV Powerpoint template_v8</Template>
  <TotalTime>159</TotalTime>
  <Words>1646</Words>
  <Application>Microsoft Office PowerPoint</Application>
  <PresentationFormat>Breedbeeld</PresentationFormat>
  <Paragraphs>111</Paragraphs>
  <Slides>23</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Times New Roman</vt:lpstr>
      <vt:lpstr>Kantoorthema</vt:lpstr>
      <vt:lpstr> Centrale Harmonisatie 6 oktober 2022</vt:lpstr>
      <vt:lpstr>Programma</vt:lpstr>
      <vt:lpstr>Plenaire opening</vt:lpstr>
      <vt:lpstr>Deelronde I</vt:lpstr>
      <vt:lpstr>Onderbouwingen</vt:lpstr>
      <vt:lpstr>Welke eisen worden er aan de onderbouwing gesteld? </vt:lpstr>
      <vt:lpstr>Onderbouwing</vt:lpstr>
      <vt:lpstr>PowerPoint-presentatie</vt:lpstr>
      <vt:lpstr>PowerPoint-presentatie</vt:lpstr>
      <vt:lpstr>PowerPoint-presentatie</vt:lpstr>
      <vt:lpstr>PowerPoint-presentatie</vt:lpstr>
      <vt:lpstr>PAUZE</vt:lpstr>
      <vt:lpstr>Conclusie 2.1, 10.2 en 10.3</vt:lpstr>
      <vt:lpstr>Deelronde II (a)</vt:lpstr>
      <vt:lpstr>Deelronde II (b)</vt:lpstr>
      <vt:lpstr>Antwoord op vraag 1</vt:lpstr>
      <vt:lpstr>Antwoord op vraag 2 </vt:lpstr>
      <vt:lpstr>Antwoord op vraag 3</vt:lpstr>
      <vt:lpstr>Vervolg antwoord vraag 3</vt:lpstr>
      <vt:lpstr>Tot slot m.b.t. vraag 3</vt:lpstr>
      <vt:lpstr>Plenaire afsluiting</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van de presentatie</dc:title>
  <dc:creator>Ann Elmzoon</dc:creator>
  <cp:lastModifiedBy>Ann Elmzoon</cp:lastModifiedBy>
  <cp:revision>9</cp:revision>
  <dcterms:created xsi:type="dcterms:W3CDTF">2022-10-03T11:51:51Z</dcterms:created>
  <dcterms:modified xsi:type="dcterms:W3CDTF">2022-10-06T08:29:40Z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0x0101007F221E1EDDC6F442990459F0635E0672</vt:lpwstr>
  </property>
</Properties>
</file>