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70" r:id="rId4"/>
    <p:sldId id="271" r:id="rId5"/>
    <p:sldId id="272" r:id="rId6"/>
    <p:sldId id="273" r:id="rId7"/>
    <p:sldId id="264" r:id="rId8"/>
    <p:sldId id="265" r:id="rId9"/>
    <p:sldId id="266" r:id="rId10"/>
    <p:sldId id="261" r:id="rId11"/>
    <p:sldId id="263" r:id="rId12"/>
    <p:sldId id="269" r:id="rId13"/>
    <p:sldId id="259" r:id="rId14"/>
    <p:sldId id="274" r:id="rId15"/>
    <p:sldId id="268" r:id="rId16"/>
    <p:sldId id="26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 Francois" initials="M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A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A1740-DF13-3546-8982-F1173DD75A7E}" v="8" dt="2019-10-01T09:26:52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36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232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arie Arensen" userId="f36d0d097764a45e" providerId="LiveId" clId="{50DA1740-DF13-3546-8982-F1173DD75A7E}"/>
    <pc:docChg chg="addSld modSld">
      <pc:chgData name="Annemarie Arensen" userId="f36d0d097764a45e" providerId="LiveId" clId="{50DA1740-DF13-3546-8982-F1173DD75A7E}" dt="2019-10-01T09:27:31.971" v="330" actId="20577"/>
      <pc:docMkLst>
        <pc:docMk/>
      </pc:docMkLst>
      <pc:sldChg chg="addSp modSp">
        <pc:chgData name="Annemarie Arensen" userId="f36d0d097764a45e" providerId="LiveId" clId="{50DA1740-DF13-3546-8982-F1173DD75A7E}" dt="2019-10-01T09:16:15.576" v="240" actId="1076"/>
        <pc:sldMkLst>
          <pc:docMk/>
          <pc:sldMk cId="1203176891" sldId="257"/>
        </pc:sldMkLst>
        <pc:spChg chg="mod">
          <ac:chgData name="Annemarie Arensen" userId="f36d0d097764a45e" providerId="LiveId" clId="{50DA1740-DF13-3546-8982-F1173DD75A7E}" dt="2019-10-01T09:11:58.681" v="170" actId="20577"/>
          <ac:spMkLst>
            <pc:docMk/>
            <pc:sldMk cId="1203176891" sldId="257"/>
            <ac:spMk id="3" creationId="{00000000-0000-0000-0000-000000000000}"/>
          </ac:spMkLst>
        </pc:spChg>
        <pc:spChg chg="add mod">
          <ac:chgData name="Annemarie Arensen" userId="f36d0d097764a45e" providerId="LiveId" clId="{50DA1740-DF13-3546-8982-F1173DD75A7E}" dt="2019-10-01T09:16:15.576" v="240" actId="1076"/>
          <ac:spMkLst>
            <pc:docMk/>
            <pc:sldMk cId="1203176891" sldId="257"/>
            <ac:spMk id="4" creationId="{CC0DDF0A-9CEB-DE45-B063-23A023FDF6B1}"/>
          </ac:spMkLst>
        </pc:spChg>
        <pc:spChg chg="add mod">
          <ac:chgData name="Annemarie Arensen" userId="f36d0d097764a45e" providerId="LiveId" clId="{50DA1740-DF13-3546-8982-F1173DD75A7E}" dt="2019-10-01T09:16:08.927" v="239" actId="1076"/>
          <ac:spMkLst>
            <pc:docMk/>
            <pc:sldMk cId="1203176891" sldId="257"/>
            <ac:spMk id="5" creationId="{DA7504B0-E121-3E4D-982D-4BF36058E2F3}"/>
          </ac:spMkLst>
        </pc:spChg>
      </pc:sldChg>
      <pc:sldChg chg="add">
        <pc:chgData name="Annemarie Arensen" userId="f36d0d097764a45e" providerId="LiveId" clId="{50DA1740-DF13-3546-8982-F1173DD75A7E}" dt="2019-10-01T09:14:06.105" v="171"/>
        <pc:sldMkLst>
          <pc:docMk/>
          <pc:sldMk cId="3987589229" sldId="264"/>
        </pc:sldMkLst>
      </pc:sldChg>
      <pc:sldChg chg="add">
        <pc:chgData name="Annemarie Arensen" userId="f36d0d097764a45e" providerId="LiveId" clId="{50DA1740-DF13-3546-8982-F1173DD75A7E}" dt="2019-10-01T09:14:06.105" v="171"/>
        <pc:sldMkLst>
          <pc:docMk/>
          <pc:sldMk cId="2205792828" sldId="265"/>
        </pc:sldMkLst>
      </pc:sldChg>
      <pc:sldChg chg="add">
        <pc:chgData name="Annemarie Arensen" userId="f36d0d097764a45e" providerId="LiveId" clId="{50DA1740-DF13-3546-8982-F1173DD75A7E}" dt="2019-10-01T09:14:06.105" v="171"/>
        <pc:sldMkLst>
          <pc:docMk/>
          <pc:sldMk cId="3344113350" sldId="266"/>
        </pc:sldMkLst>
      </pc:sldChg>
      <pc:sldChg chg="modSp">
        <pc:chgData name="Annemarie Arensen" userId="f36d0d097764a45e" providerId="LiveId" clId="{50DA1740-DF13-3546-8982-F1173DD75A7E}" dt="2019-10-01T09:21:57.086" v="267" actId="20577"/>
        <pc:sldMkLst>
          <pc:docMk/>
          <pc:sldMk cId="551651709" sldId="268"/>
        </pc:sldMkLst>
        <pc:spChg chg="mod">
          <ac:chgData name="Annemarie Arensen" userId="f36d0d097764a45e" providerId="LiveId" clId="{50DA1740-DF13-3546-8982-F1173DD75A7E}" dt="2019-10-01T09:21:57.086" v="267" actId="20577"/>
          <ac:spMkLst>
            <pc:docMk/>
            <pc:sldMk cId="551651709" sldId="268"/>
            <ac:spMk id="3" creationId="{00000000-0000-0000-0000-000000000000}"/>
          </ac:spMkLst>
        </pc:spChg>
      </pc:sldChg>
      <pc:sldChg chg="add">
        <pc:chgData name="Annemarie Arensen" userId="f36d0d097764a45e" providerId="LiveId" clId="{50DA1740-DF13-3546-8982-F1173DD75A7E}" dt="2019-10-01T09:14:06.105" v="171"/>
        <pc:sldMkLst>
          <pc:docMk/>
          <pc:sldMk cId="4014745004" sldId="270"/>
        </pc:sldMkLst>
      </pc:sldChg>
      <pc:sldChg chg="add">
        <pc:chgData name="Annemarie Arensen" userId="f36d0d097764a45e" providerId="LiveId" clId="{50DA1740-DF13-3546-8982-F1173DD75A7E}" dt="2019-10-01T09:14:06.105" v="171"/>
        <pc:sldMkLst>
          <pc:docMk/>
          <pc:sldMk cId="1261643529" sldId="271"/>
        </pc:sldMkLst>
      </pc:sldChg>
      <pc:sldChg chg="add">
        <pc:chgData name="Annemarie Arensen" userId="f36d0d097764a45e" providerId="LiveId" clId="{50DA1740-DF13-3546-8982-F1173DD75A7E}" dt="2019-10-01T09:14:06.105" v="171"/>
        <pc:sldMkLst>
          <pc:docMk/>
          <pc:sldMk cId="1929587786" sldId="272"/>
        </pc:sldMkLst>
      </pc:sldChg>
      <pc:sldChg chg="add">
        <pc:chgData name="Annemarie Arensen" userId="f36d0d097764a45e" providerId="LiveId" clId="{50DA1740-DF13-3546-8982-F1173DD75A7E}" dt="2019-10-01T09:14:06.105" v="171"/>
        <pc:sldMkLst>
          <pc:docMk/>
          <pc:sldMk cId="856934596" sldId="273"/>
        </pc:sldMkLst>
      </pc:sldChg>
      <pc:sldChg chg="modSp add">
        <pc:chgData name="Annemarie Arensen" userId="f36d0d097764a45e" providerId="LiveId" clId="{50DA1740-DF13-3546-8982-F1173DD75A7E}" dt="2019-10-01T09:27:31.971" v="330" actId="20577"/>
        <pc:sldMkLst>
          <pc:docMk/>
          <pc:sldMk cId="940777550" sldId="274"/>
        </pc:sldMkLst>
        <pc:spChg chg="mod">
          <ac:chgData name="Annemarie Arensen" userId="f36d0d097764a45e" providerId="LiveId" clId="{50DA1740-DF13-3546-8982-F1173DD75A7E}" dt="2019-10-01T09:26:40.366" v="288" actId="20577"/>
          <ac:spMkLst>
            <pc:docMk/>
            <pc:sldMk cId="940777550" sldId="274"/>
            <ac:spMk id="2" creationId="{4D92ECBE-D815-8B4E-9A37-CA864DE94A16}"/>
          </ac:spMkLst>
        </pc:spChg>
        <pc:spChg chg="mod">
          <ac:chgData name="Annemarie Arensen" userId="f36d0d097764a45e" providerId="LiveId" clId="{50DA1740-DF13-3546-8982-F1173DD75A7E}" dt="2019-10-01T09:27:31.971" v="330" actId="20577"/>
          <ac:spMkLst>
            <pc:docMk/>
            <pc:sldMk cId="940777550" sldId="274"/>
            <ac:spMk id="3" creationId="{5FCEB118-7F3E-A14A-B57E-736BB7C20B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41D7C-E541-47DE-813F-04643AFD56C3}" type="datetimeFigureOut">
              <a:rPr lang="nl-NL" smtClean="0"/>
              <a:t>01-10-19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544E-6722-425E-87F0-94E29670CF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1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483" cy="6858001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82799EF1-239D-4172-945E-7DF4EF1E50D4}"/>
              </a:ext>
            </a:extLst>
          </p:cNvPr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7BA6918E-8AA4-414E-A48C-716BC454EB97}"/>
                </a:ext>
              </a:extLst>
            </p:cNvPr>
            <p:cNvGrpSpPr/>
            <p:nvPr userDrawn="1"/>
          </p:nvGrpSpPr>
          <p:grpSpPr>
            <a:xfrm>
              <a:off x="613537" y="550537"/>
              <a:ext cx="3576627" cy="605459"/>
              <a:chOff x="613537" y="550537"/>
              <a:chExt cx="3576627" cy="605459"/>
            </a:xfrm>
          </p:grpSpPr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96D958E7-0EA4-45F7-B042-4261F69695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537" y="550537"/>
                <a:ext cx="1589564" cy="589534"/>
              </a:xfrm>
              <a:prstGeom prst="rect">
                <a:avLst/>
              </a:prstGeom>
            </p:spPr>
          </p:pic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C7FEA1FE-0D59-4F3D-93EE-0F6D9A97B9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506" y="1010235"/>
                <a:ext cx="1751658" cy="1457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57225" y="4483342"/>
            <a:ext cx="9144000" cy="609398"/>
          </a:xfrm>
        </p:spPr>
        <p:txBody>
          <a:bodyPr lIns="0" rIns="0" anchor="t" anchorCtr="0"/>
          <a:lstStyle>
            <a:lvl1pPr algn="l">
              <a:defRPr sz="4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57225" y="5036044"/>
            <a:ext cx="9144000" cy="430887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01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1564" y="1810655"/>
            <a:ext cx="9721850" cy="22313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F9559106-6C03-A74F-81B8-727664F56C1E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C489E94-A967-644F-97CE-483C6013C32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05C3CF77-2F8A-4541-A38B-B13647FF9586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B96C4732-A0A2-6F41-8BE6-691F7E49613E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8971B753-8F85-4441-91E5-BBADD4D231FD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294134E-729B-C34F-B1C5-F4EA6F530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D9D94092-FD33-CE47-92B6-6508DF98A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06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00099"/>
            <a:ext cx="2628900" cy="5376863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1950" y="800099"/>
            <a:ext cx="6940550" cy="537686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F5BBE2B6-FDF2-8F48-BF14-B48B032B553F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F9651E8-1E2A-A949-B4C9-F9F4ACBEF595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75ABDE05-5144-C343-9FEC-3BB17858D038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F9A3C393-72AF-F044-A6B0-9E62008DB12C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2F90AF3-B0E0-0643-9FDF-79A362C68B5A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BBCC0DA-9467-F549-B080-1E3058DA8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A1C6E536-EF30-ED4D-B6AF-DCEEF2A2E4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225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41564" y="1810655"/>
            <a:ext cx="9721850" cy="2231380"/>
          </a:xfrm>
        </p:spPr>
        <p:txBody>
          <a:bodyPr/>
          <a:lstStyle>
            <a:lvl2pPr marL="288000" indent="-288000">
              <a:buSzPct val="70000"/>
              <a:buFontTx/>
              <a:buBlip>
                <a:blip r:embed="rId2"/>
              </a:buBlip>
              <a:defRPr sz="2800"/>
            </a:lvl2pPr>
            <a:lvl3pPr marL="576000" indent="-288000">
              <a:buSzPct val="70000"/>
              <a:buFontTx/>
              <a:buBlip>
                <a:blip r:embed="rId2"/>
              </a:buBlip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BE6EB81A-559D-AC45-B9B2-DF26F5C13DDF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C276DFD9-E61D-6046-A0F0-BFDFF03469C7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20333AF3-F9A9-7641-A571-B84DE63EAD31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3DE09CC8-1104-4148-8865-3BC6C65B8158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23A3C4FD-0A3C-334A-89A2-F642AEB92885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80F03E8-53CD-B04D-A0D0-B33CC94CF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9D9160E-15DD-5C46-B81B-A75578B5A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94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Isosceles Triangle 10">
            <a:extLst>
              <a:ext uri="{FF2B5EF4-FFF2-40B4-BE49-F238E27FC236}">
                <a16:creationId xmlns:a16="http://schemas.microsoft.com/office/drawing/2014/main" id="{5C652AD7-225B-C548-9249-8D5129F38AB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FC8CFAE6-2FD0-524E-A122-92CB20568DF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D7659534-2B00-934B-A4B4-C5DC67E819B6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2C217A96-58E1-874C-BE4E-F9E6AFC0D5F4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C2F4395-CEBF-874A-8EFE-29DCA2307091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306C8E77-D7D4-CD4C-8BB2-D4B9FD0D4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FA9D1F80-40BE-244F-9AE4-D8BC49707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6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6395" y="1825625"/>
            <a:ext cx="4680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3414" y="1825625"/>
            <a:ext cx="46800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9265A781-3355-FA4C-B301-F4B878BAA73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5210E5BA-B60E-424C-8D3B-21FCCF3D34CF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F15F9164-F27A-D445-B54F-4C893DC971A9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C6C4C334-F339-7745-812F-84FC66358903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CB7A607-8468-194F-B5DD-05E3A475F85F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8514B7DA-44FA-124E-804F-4E9EB0308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E02856A4-6001-A147-BAF3-6A0F2B32A9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30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Isosceles Triangle 10">
            <a:extLst>
              <a:ext uri="{FF2B5EF4-FFF2-40B4-BE49-F238E27FC236}">
                <a16:creationId xmlns:a16="http://schemas.microsoft.com/office/drawing/2014/main" id="{A792A0C6-D74B-EC45-8F0D-73D073B824A4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7C101F8A-794B-3F41-AC8D-9262434BEB9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8" name="Isosceles Triangle 11">
              <a:extLst>
                <a:ext uri="{FF2B5EF4-FFF2-40B4-BE49-F238E27FC236}">
                  <a16:creationId xmlns:a16="http://schemas.microsoft.com/office/drawing/2014/main" id="{4F699FD5-187E-CC4E-AD8F-ACD70421AFD2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Isosceles Triangle 12">
              <a:extLst>
                <a:ext uri="{FF2B5EF4-FFF2-40B4-BE49-F238E27FC236}">
                  <a16:creationId xmlns:a16="http://schemas.microsoft.com/office/drawing/2014/main" id="{BD8E89B0-A4FE-8747-87D1-8D5000A57216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4D0C240-FB9C-CF4E-AE1B-70EFE094D23D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C21F0DA2-0554-2646-8783-5393C82B87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9202138-1B57-0143-81B5-C8A09A6B4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45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001BE2C6-287F-3C4B-965C-8838F6FAC4CA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58947396-C089-394D-B7FA-7FB5C78FEC34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7" name="Isosceles Triangle 11">
              <a:extLst>
                <a:ext uri="{FF2B5EF4-FFF2-40B4-BE49-F238E27FC236}">
                  <a16:creationId xmlns:a16="http://schemas.microsoft.com/office/drawing/2014/main" id="{44130BBD-25F9-C140-A357-5C746B3D2523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Isosceles Triangle 12">
              <a:extLst>
                <a:ext uri="{FF2B5EF4-FFF2-40B4-BE49-F238E27FC236}">
                  <a16:creationId xmlns:a16="http://schemas.microsoft.com/office/drawing/2014/main" id="{CC8DB686-196D-E04B-AFD2-30AA03FE1179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3C6C91EF-DFCB-EB4E-A62F-43083873A3BE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9DECAF8C-68B1-E244-83EB-31095C051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DDC6FE44-54CA-FA45-8019-F3A4B5B18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97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5090966C-24B3-224E-B227-2E05589FC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483" cy="6858001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75" y="6356350"/>
            <a:ext cx="2743200" cy="365125"/>
          </a:xfrm>
        </p:spPr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/>
          <p:cNvSpPr txBox="1"/>
          <p:nvPr userDrawn="1"/>
        </p:nvSpPr>
        <p:spPr>
          <a:xfrm>
            <a:off x="541349" y="4373011"/>
            <a:ext cx="7259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/>
                </a:solidFill>
              </a:rPr>
              <a:t>Bedankt voor uw aandacht!</a:t>
            </a:r>
          </a:p>
        </p:txBody>
      </p:sp>
      <p:sp>
        <p:nvSpPr>
          <p:cNvPr id="20" name="Tekstvak 19"/>
          <p:cNvSpPr txBox="1"/>
          <p:nvPr userDrawn="1"/>
        </p:nvSpPr>
        <p:spPr>
          <a:xfrm>
            <a:off x="589739" y="4989877"/>
            <a:ext cx="365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www.ssvv.nl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D958E7-0EA4-45F7-B042-4261F69695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7" y="550537"/>
            <a:ext cx="1589564" cy="58953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7FEA1FE-0D59-4F3D-93EE-0F6D9A97B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6" y="1010235"/>
            <a:ext cx="1751658" cy="14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6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93345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00101"/>
            <a:ext cx="6172200" cy="5060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397250" cy="43088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C750B755-72A0-1A43-99CB-AA4ED17B69E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C42714B0-D20D-B243-9D11-CFB0389B046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B6433C36-40A9-BC4A-8057-EC264E8C62CA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6435817F-86DE-494A-865B-406097B46F69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B948ACF-4BC6-594A-90F9-B20657EA151C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EE96134-720A-834B-9F5E-EB6C15BBDA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CB8BDF14-970B-6541-8726-B3CAFC3A1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59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88639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420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Isosceles Triangle 10">
            <a:extLst>
              <a:ext uri="{FF2B5EF4-FFF2-40B4-BE49-F238E27FC236}">
                <a16:creationId xmlns:a16="http://schemas.microsoft.com/office/drawing/2014/main" id="{98638DC1-FF36-1D4A-B822-22527CDF3FE8}"/>
              </a:ext>
            </a:extLst>
          </p:cNvPr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C3496FCC-0F51-F447-9A31-3CC6C62338FC}"/>
              </a:ext>
            </a:extLst>
          </p:cNvPr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0" name="Isosceles Triangle 11">
              <a:extLst>
                <a:ext uri="{FF2B5EF4-FFF2-40B4-BE49-F238E27FC236}">
                  <a16:creationId xmlns:a16="http://schemas.microsoft.com/office/drawing/2014/main" id="{906E966D-8A39-E24D-8588-0C80DB106BC4}"/>
                </a:ext>
              </a:extLst>
            </p:cNvPr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Isosceles Triangle 12">
              <a:extLst>
                <a:ext uri="{FF2B5EF4-FFF2-40B4-BE49-F238E27FC236}">
                  <a16:creationId xmlns:a16="http://schemas.microsoft.com/office/drawing/2014/main" id="{530B83F1-6108-0D46-BCD0-2F8C9053DB88}"/>
                </a:ext>
              </a:extLst>
            </p:cNvPr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6E817D4D-4390-8E41-9AA9-A2907F6D6AB4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97E573E0-E341-414D-A7FC-8C5E281BB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87900D63-B232-B54C-A402-4C0CDD0730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  <a:prstGeom prst="rect">
            <a:avLst/>
          </a:prstGeom>
        </p:spPr>
        <p:txBody>
          <a:bodyPr vert="horz" lIns="36000" tIns="0" rIns="36000" bIns="0" rtlCol="0" anchor="t" anchorCtr="0">
            <a:sp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564" y="1810655"/>
            <a:ext cx="972168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9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D6BCF77-3B20-4D4A-83E1-E3DF065975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81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28" userDrawn="1">
          <p15:clr>
            <a:srgbClr val="F26B43"/>
          </p15:clr>
        </p15:guide>
        <p15:guide id="2" orient="horz" pos="5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4483342"/>
            <a:ext cx="9144000" cy="1218795"/>
          </a:xfrm>
        </p:spPr>
        <p:txBody>
          <a:bodyPr/>
          <a:lstStyle/>
          <a:p>
            <a:r>
              <a:rPr lang="nl-NL" dirty="0"/>
              <a:t>Samen sterk voor veilig werk </a:t>
            </a:r>
            <a:br>
              <a:rPr lang="nl-NL" dirty="0"/>
            </a:br>
            <a:r>
              <a:rPr lang="nl-NL" dirty="0"/>
              <a:t>Kwaliteit in uitvoering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225" y="5702137"/>
            <a:ext cx="9144000" cy="430887"/>
          </a:xfrm>
        </p:spPr>
        <p:txBody>
          <a:bodyPr/>
          <a:lstStyle/>
          <a:p>
            <a:r>
              <a:rPr lang="nl-NL" dirty="0"/>
              <a:t>SSVV Harmonisatie 9 oktober 2019</a:t>
            </a:r>
          </a:p>
        </p:txBody>
      </p:sp>
    </p:spTree>
    <p:extLst>
      <p:ext uri="{BB962C8B-B14F-4D97-AF65-F5344CB8AC3E}">
        <p14:creationId xmlns:p14="http://schemas.microsoft.com/office/powerpoint/2010/main" val="348975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5016758"/>
          </a:xfrm>
        </p:spPr>
        <p:txBody>
          <a:bodyPr/>
          <a:lstStyle/>
          <a:p>
            <a:pPr lvl="1"/>
            <a:r>
              <a:rPr lang="nl-NL" dirty="0"/>
              <a:t>Terugkoppeling lopende vragen</a:t>
            </a:r>
          </a:p>
          <a:p>
            <a:pPr lvl="1"/>
            <a:r>
              <a:rPr lang="nl-NL" dirty="0"/>
              <a:t>09:15 Workshopronde 1</a:t>
            </a:r>
          </a:p>
          <a:p>
            <a:pPr lvl="3"/>
            <a:r>
              <a:rPr lang="nl-NL" dirty="0"/>
              <a:t>Groep 1 – workshop VGM Bewustwording en gedrag </a:t>
            </a:r>
            <a:r>
              <a:rPr lang="nl-NL" dirty="0">
                <a:solidFill>
                  <a:srgbClr val="53AF32"/>
                </a:solidFill>
              </a:rPr>
              <a:t>(deze zaal)</a:t>
            </a:r>
          </a:p>
          <a:p>
            <a:pPr lvl="3"/>
            <a:r>
              <a:rPr lang="nl-NL" dirty="0"/>
              <a:t>Groep 2 – workshop Non </a:t>
            </a:r>
            <a:r>
              <a:rPr lang="nl-NL" dirty="0" err="1"/>
              <a:t>Conformiteiten</a:t>
            </a:r>
            <a:r>
              <a:rPr lang="nl-NL" dirty="0"/>
              <a:t> / MD22 </a:t>
            </a:r>
            <a:r>
              <a:rPr lang="nl-NL" dirty="0">
                <a:solidFill>
                  <a:srgbClr val="53AF32"/>
                </a:solidFill>
              </a:rPr>
              <a:t>(zaal 1) </a:t>
            </a:r>
          </a:p>
          <a:p>
            <a:pPr lvl="1"/>
            <a:r>
              <a:rPr lang="nl-NL" dirty="0"/>
              <a:t>10:30 Pauze in het Speelkwartier</a:t>
            </a:r>
          </a:p>
          <a:p>
            <a:pPr lvl="1"/>
            <a:r>
              <a:rPr lang="nl-NL" dirty="0"/>
              <a:t>10:45 Workshopronde 2</a:t>
            </a:r>
          </a:p>
          <a:p>
            <a:pPr lvl="3"/>
            <a:r>
              <a:rPr lang="nl-NL" dirty="0"/>
              <a:t>Groep 1 – workshop Non </a:t>
            </a:r>
            <a:r>
              <a:rPr lang="nl-NL" dirty="0" err="1"/>
              <a:t>Conformiteiten</a:t>
            </a:r>
            <a:r>
              <a:rPr lang="nl-NL" dirty="0"/>
              <a:t> / MD22 </a:t>
            </a:r>
            <a:r>
              <a:rPr lang="nl-NL" dirty="0">
                <a:solidFill>
                  <a:srgbClr val="53AF32"/>
                </a:solidFill>
              </a:rPr>
              <a:t>(zaal 1)  </a:t>
            </a:r>
          </a:p>
          <a:p>
            <a:pPr lvl="3"/>
            <a:r>
              <a:rPr lang="nl-NL" dirty="0"/>
              <a:t>Groep 2 – workshop VGM Bewustwording en gedrag </a:t>
            </a:r>
            <a:r>
              <a:rPr lang="nl-NL" dirty="0">
                <a:solidFill>
                  <a:srgbClr val="53AF32"/>
                </a:solidFill>
              </a:rPr>
              <a:t>(deze zaal)</a:t>
            </a:r>
          </a:p>
          <a:p>
            <a:pPr lvl="1"/>
            <a:r>
              <a:rPr lang="nl-NL" dirty="0"/>
              <a:t>12:00</a:t>
            </a:r>
            <a:r>
              <a:rPr lang="nl-NL" dirty="0">
                <a:solidFill>
                  <a:srgbClr val="53AF32"/>
                </a:solidFill>
              </a:rPr>
              <a:t> </a:t>
            </a:r>
            <a:r>
              <a:rPr lang="nl-NL" dirty="0"/>
              <a:t>Plenaire afsluiting</a:t>
            </a:r>
          </a:p>
          <a:p>
            <a:pPr lvl="1"/>
            <a:r>
              <a:rPr lang="nl-NL" dirty="0"/>
              <a:t>12:30</a:t>
            </a:r>
            <a:r>
              <a:rPr lang="nl-NL" dirty="0">
                <a:solidFill>
                  <a:srgbClr val="53AF32"/>
                </a:solidFill>
              </a:rPr>
              <a:t> </a:t>
            </a:r>
            <a:r>
              <a:rPr lang="nl-NL" dirty="0"/>
              <a:t>Einde en lunch in het Speelkwartier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79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553998"/>
          </a:xfrm>
        </p:spPr>
        <p:txBody>
          <a:bodyPr/>
          <a:lstStyle/>
          <a:p>
            <a:r>
              <a:rPr lang="nl-NL" sz="4000" dirty="0"/>
              <a:t>Workshopronde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723823"/>
          </a:xfrm>
        </p:spPr>
        <p:txBody>
          <a:bodyPr/>
          <a:lstStyle/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Groep 1 – workshop VGM Bewustwording en gedrag </a:t>
            </a:r>
            <a:r>
              <a:rPr lang="nl-NL" dirty="0">
                <a:solidFill>
                  <a:srgbClr val="53AF32"/>
                </a:solidFill>
              </a:rPr>
              <a:t>(deze zaal)</a:t>
            </a:r>
          </a:p>
          <a:p>
            <a:pPr lvl="1"/>
            <a:r>
              <a:rPr lang="nl-NL" dirty="0"/>
              <a:t>Groep 2 – workshop Non </a:t>
            </a:r>
            <a:r>
              <a:rPr lang="nl-NL" dirty="0" err="1"/>
              <a:t>Conformiteiten</a:t>
            </a:r>
            <a:r>
              <a:rPr lang="nl-NL" dirty="0"/>
              <a:t> / MD22 </a:t>
            </a:r>
            <a:r>
              <a:rPr lang="nl-NL" dirty="0">
                <a:solidFill>
                  <a:srgbClr val="53AF32"/>
                </a:solidFill>
              </a:rPr>
              <a:t>(zaal 1) </a:t>
            </a:r>
          </a:p>
          <a:p>
            <a:pPr marL="288000" lvl="2" indent="0">
              <a:buNone/>
            </a:pPr>
            <a:endParaRPr lang="nl-NL" sz="1800" dirty="0"/>
          </a:p>
          <a:p>
            <a:pPr marL="0" lvl="1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38178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553998"/>
          </a:xfrm>
        </p:spPr>
        <p:txBody>
          <a:bodyPr/>
          <a:lstStyle/>
          <a:p>
            <a:r>
              <a:rPr lang="nl-NL" sz="4000" dirty="0"/>
              <a:t>Pauze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616375"/>
          </a:xfrm>
        </p:spPr>
        <p:txBody>
          <a:bodyPr/>
          <a:lstStyle/>
          <a:p>
            <a:pPr marL="0" lvl="1" indent="0">
              <a:buNone/>
            </a:pPr>
            <a:endParaRPr lang="nl-NL" dirty="0"/>
          </a:p>
          <a:p>
            <a:pPr lvl="1"/>
            <a:r>
              <a:rPr lang="nl-NL" dirty="0"/>
              <a:t>In het Speelkwartier</a:t>
            </a:r>
          </a:p>
          <a:p>
            <a:pPr lvl="1"/>
            <a:endParaRPr lang="nl-NL" dirty="0">
              <a:solidFill>
                <a:srgbClr val="53AF32"/>
              </a:solidFill>
            </a:endParaRPr>
          </a:p>
          <a:p>
            <a:pPr lvl="1"/>
            <a:r>
              <a:rPr lang="nl-NL" dirty="0">
                <a:solidFill>
                  <a:srgbClr val="53AF32"/>
                </a:solidFill>
              </a:rPr>
              <a:t>Daarna om 10:45</a:t>
            </a:r>
          </a:p>
          <a:p>
            <a:pPr lvl="2"/>
            <a:r>
              <a:rPr lang="nl-NL" dirty="0"/>
              <a:t>Groep 1 – workshop Non </a:t>
            </a:r>
            <a:r>
              <a:rPr lang="nl-NL" dirty="0" err="1"/>
              <a:t>Conformiteiten</a:t>
            </a:r>
            <a:r>
              <a:rPr lang="nl-NL" dirty="0"/>
              <a:t> / MD22 </a:t>
            </a:r>
            <a:r>
              <a:rPr lang="nl-NL" dirty="0">
                <a:solidFill>
                  <a:srgbClr val="53AF32"/>
                </a:solidFill>
              </a:rPr>
              <a:t>(zaal 1) </a:t>
            </a:r>
          </a:p>
          <a:p>
            <a:pPr lvl="2"/>
            <a:r>
              <a:rPr lang="nl-NL" dirty="0"/>
              <a:t>Groep 2 – workshop VGM Bewustwording en gedrag </a:t>
            </a:r>
            <a:r>
              <a:rPr lang="nl-NL" dirty="0">
                <a:solidFill>
                  <a:srgbClr val="53AF32"/>
                </a:solidFill>
              </a:rPr>
              <a:t>(deze zaal)</a:t>
            </a:r>
          </a:p>
          <a:p>
            <a:pPr marL="288000" lvl="2" indent="0">
              <a:buNone/>
            </a:pPr>
            <a:endParaRPr lang="nl-NL" sz="1800" dirty="0"/>
          </a:p>
          <a:p>
            <a:pPr marL="0" lvl="1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2415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Plenaire afsluiting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2118767"/>
            <a:ext cx="9721850" cy="3708708"/>
          </a:xfrm>
        </p:spPr>
        <p:txBody>
          <a:bodyPr/>
          <a:lstStyle/>
          <a:p>
            <a:pPr lvl="1"/>
            <a:r>
              <a:rPr lang="nl-NL" sz="3600" b="1" dirty="0"/>
              <a:t>Recapituleren conclusies workshops</a:t>
            </a:r>
          </a:p>
          <a:p>
            <a:pPr lvl="1"/>
            <a:endParaRPr lang="nl-NL" sz="3600" dirty="0"/>
          </a:p>
          <a:p>
            <a:pPr lvl="1"/>
            <a:r>
              <a:rPr lang="nl-NL" sz="3600" dirty="0"/>
              <a:t>Kwaliteit auditrapporten</a:t>
            </a:r>
          </a:p>
          <a:p>
            <a:pPr lvl="1"/>
            <a:r>
              <a:rPr lang="nl-NL" sz="3600" dirty="0"/>
              <a:t>VCO</a:t>
            </a:r>
          </a:p>
          <a:p>
            <a:pPr lvl="1"/>
            <a:r>
              <a:rPr lang="nl-NL" sz="3600" dirty="0"/>
              <a:t>VCU</a:t>
            </a:r>
          </a:p>
          <a:p>
            <a:pPr lvl="1"/>
            <a:r>
              <a:rPr lang="nl-NL" sz="3600" dirty="0"/>
              <a:t>Data opleiding auditoren</a:t>
            </a:r>
          </a:p>
        </p:txBody>
      </p:sp>
    </p:spTree>
    <p:extLst>
      <p:ext uri="{BB962C8B-B14F-4D97-AF65-F5344CB8AC3E}">
        <p14:creationId xmlns:p14="http://schemas.microsoft.com/office/powerpoint/2010/main" val="103204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2ECBE-D815-8B4E-9A37-CA864DE9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 bij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CEB118-7F3E-A14A-B57E-736BB7C2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7705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1600" dirty="0"/>
              <a:t>De certificatie-instelling bespreekt vragen over de interpretatie van de vragen uit de schema’s eerst intern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600" dirty="0"/>
              <a:t>De VCA-/VCU-coördinator van de certificatie-instelling bespreekt de vragen die hierna nog onvoldoende zijn beantwoord met de coördinatoren van collega-CI’s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600" dirty="0"/>
              <a:t>Als er hierna nog steeds onduidelijkheden zijn, kan de certificatie-instelling haar vragen via de </a:t>
            </a:r>
            <a:r>
              <a:rPr lang="nl-NL" sz="1600" dirty="0" err="1"/>
              <a:t>NVCi</a:t>
            </a:r>
            <a:r>
              <a:rPr lang="nl-NL" sz="1600" dirty="0"/>
              <a:t>-afgevaardigde aan de werkgroep VCA stellen. De werkgroep VCA bespreekt deze vragen tijdens de eerstvolgende vergadering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600" dirty="0"/>
              <a:t>Wanneer de werkgroep VCA er niet uitkomt, agendeert de werkgroep de vragen voor de eerstvolgende vergadering van het CCVD-VCA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600" dirty="0"/>
              <a:t>De </a:t>
            </a:r>
            <a:r>
              <a:rPr lang="nl-NL" sz="1600" dirty="0" err="1"/>
              <a:t>NVCi</a:t>
            </a:r>
            <a:r>
              <a:rPr lang="nl-NL" sz="1600" dirty="0"/>
              <a:t>-afgevaardigde informeert alle certificatie-instellingen over de antwoorden</a:t>
            </a:r>
          </a:p>
          <a:p>
            <a:r>
              <a:rPr lang="nl-NL" sz="1600" dirty="0"/>
              <a:t>Certificatie-instellingen moeten afwijkingen na een RvA-audit, die gaan over de interpretatie van VCA en VCU, twee weken voor de eerstvolgende CCVD-VCA-vergadering naar het CCVD-VCA sturen via </a:t>
            </a:r>
            <a:r>
              <a:rPr lang="nl-NL" sz="1600" dirty="0" err="1"/>
              <a:t>ccvd-vca@ssvv.nl</a:t>
            </a:r>
            <a:r>
              <a:rPr lang="nl-NL" sz="1600" dirty="0"/>
              <a:t>. Het CCVD-VCA reageert binnen twee weken na de vergadering</a:t>
            </a:r>
          </a:p>
          <a:p>
            <a:r>
              <a:rPr lang="nl-NL" sz="1600" dirty="0"/>
              <a:t>De SSVV publiceert antwoorden op vragen die leiden tot wijzigingen in VCA of VCU in een besluitenlijst op </a:t>
            </a:r>
            <a:r>
              <a:rPr lang="nl-NL" sz="1600" dirty="0" err="1"/>
              <a:t>www.vca.nl</a:t>
            </a:r>
            <a:r>
              <a:rPr lang="nl-NL" sz="1600" dirty="0"/>
              <a:t>. Vzw CSM doet hetzelfde op </a:t>
            </a:r>
            <a:r>
              <a:rPr lang="nl-NL" sz="1600" dirty="0" err="1"/>
              <a:t>www.besacc-vca.be</a:t>
            </a:r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94077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2516334"/>
            <a:ext cx="9721850" cy="1184940"/>
          </a:xfrm>
        </p:spPr>
        <p:txBody>
          <a:bodyPr/>
          <a:lstStyle/>
          <a:p>
            <a:pPr lvl="1"/>
            <a:r>
              <a:rPr lang="nl-NL" sz="3600" dirty="0"/>
              <a:t>23 april: sowieso vraag 1.2 en milieu op de agenda</a:t>
            </a:r>
          </a:p>
          <a:p>
            <a:pPr lvl="1"/>
            <a:r>
              <a:rPr lang="nl-NL" sz="3600" dirty="0"/>
              <a:t>Evaluatie</a:t>
            </a:r>
          </a:p>
        </p:txBody>
      </p:sp>
    </p:spTree>
    <p:extLst>
      <p:ext uri="{BB962C8B-B14F-4D97-AF65-F5344CB8AC3E}">
        <p14:creationId xmlns:p14="http://schemas.microsoft.com/office/powerpoint/2010/main" val="55165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39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553998"/>
          </a:xfrm>
        </p:spPr>
        <p:txBody>
          <a:bodyPr/>
          <a:lstStyle/>
          <a:p>
            <a:r>
              <a:rPr lang="nl-NL" sz="4000" dirty="0"/>
              <a:t>Goedemorgen!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5355312"/>
          </a:xfrm>
        </p:spPr>
        <p:txBody>
          <a:bodyPr/>
          <a:lstStyle/>
          <a:p>
            <a:pPr lvl="1"/>
            <a:r>
              <a:rPr lang="nl-NL" dirty="0"/>
              <a:t>Terugkomen op de gestelde vragen</a:t>
            </a:r>
          </a:p>
          <a:p>
            <a:pPr lvl="2"/>
            <a:r>
              <a:rPr lang="nl-NL" dirty="0"/>
              <a:t>MD22 </a:t>
            </a:r>
            <a:r>
              <a:rPr lang="nl-NL" dirty="0">
                <a:sym typeface="Wingdings" pitchFamily="2" charset="2"/>
              </a:rPr>
              <a:t> workshop</a:t>
            </a:r>
          </a:p>
          <a:p>
            <a:pPr lvl="2"/>
            <a:r>
              <a:rPr lang="nl-NL" dirty="0">
                <a:sym typeface="Wingdings" pitchFamily="2" charset="2"/>
              </a:rPr>
              <a:t>Toelichting op gestelde vragen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Procedure VCA / VCU harmonisatie is definitief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Er is een filmcrew aanwezig voor opnames. We gebruiken de beelden alleen voor een film ter gebruik in de decentrale harmonisatie. Meld het als je niet herkenbaar op beeld wil komen</a:t>
            </a:r>
          </a:p>
          <a:p>
            <a:pPr marL="288000" lvl="2" indent="0">
              <a:buNone/>
            </a:pPr>
            <a:endParaRPr lang="nl-NL" sz="1800" dirty="0"/>
          </a:p>
          <a:p>
            <a:pPr marL="0" lvl="1" indent="0">
              <a:buNone/>
            </a:pPr>
            <a:endParaRPr lang="nl-NL" sz="2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0DDF0A-9CEB-DE45-B063-23A023FDF6B1}"/>
              </a:ext>
            </a:extLst>
          </p:cNvPr>
          <p:cNvSpPr txBox="1">
            <a:spLocks/>
          </p:cNvSpPr>
          <p:nvPr/>
        </p:nvSpPr>
        <p:spPr>
          <a:xfrm>
            <a:off x="6346894" y="154041"/>
            <a:ext cx="193720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Times New Roman" panose="02020603050405020304" pitchFamily="18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dirty="0" err="1">
                <a:solidFill>
                  <a:schemeClr val="tx2"/>
                </a:solidFill>
              </a:rPr>
              <a:t>WiFi</a:t>
            </a:r>
            <a:r>
              <a:rPr lang="nl-NL" dirty="0">
                <a:solidFill>
                  <a:schemeClr val="tx2"/>
                </a:solidFill>
              </a:rPr>
              <a:t>: DUS</a:t>
            </a:r>
          </a:p>
          <a:p>
            <a:pPr marL="0" lvl="1" indent="0">
              <a:buFontTx/>
              <a:buNone/>
            </a:pPr>
            <a:endParaRPr lang="nl-NL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7504B0-E121-3E4D-982D-4BF36058E2F3}"/>
              </a:ext>
            </a:extLst>
          </p:cNvPr>
          <p:cNvSpPr txBox="1">
            <a:spLocks/>
          </p:cNvSpPr>
          <p:nvPr/>
        </p:nvSpPr>
        <p:spPr>
          <a:xfrm>
            <a:off x="8284102" y="154041"/>
            <a:ext cx="97218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Times New Roman" panose="02020603050405020304" pitchFamily="18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nl-NL" dirty="0">
                <a:solidFill>
                  <a:schemeClr val="tx2"/>
                </a:solidFill>
              </a:rPr>
              <a:t>Wachtwoord: </a:t>
            </a:r>
            <a:r>
              <a:rPr lang="nl-NL" dirty="0" err="1">
                <a:solidFill>
                  <a:schemeClr val="tx2"/>
                </a:solidFill>
              </a:rPr>
              <a:t>wifi@dus</a:t>
            </a:r>
            <a:r>
              <a:rPr lang="nl-NL" dirty="0">
                <a:solidFill>
                  <a:schemeClr val="tx2"/>
                </a:solidFill>
              </a:rPr>
              <a:t>!</a:t>
            </a:r>
          </a:p>
          <a:p>
            <a:pPr marL="0" lvl="1" indent="0">
              <a:buFontTx/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20317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4483342"/>
            <a:ext cx="9144000" cy="443198"/>
          </a:xfrm>
        </p:spPr>
        <p:txBody>
          <a:bodyPr/>
          <a:lstStyle/>
          <a:p>
            <a:r>
              <a:rPr lang="nl-NL" sz="3200" dirty="0"/>
              <a:t>Interpretatie en verduidelijking 10.1 en 10.2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Hans de Roek</a:t>
            </a:r>
          </a:p>
        </p:txBody>
      </p:sp>
    </p:spTree>
    <p:extLst>
      <p:ext uri="{BB962C8B-B14F-4D97-AF65-F5344CB8AC3E}">
        <p14:creationId xmlns:p14="http://schemas.microsoft.com/office/powerpoint/2010/main" val="401474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616375"/>
          </a:xfrm>
        </p:spPr>
        <p:txBody>
          <a:bodyPr/>
          <a:lstStyle/>
          <a:p>
            <a:endParaRPr lang="nl-NL" sz="3600" dirty="0"/>
          </a:p>
          <a:p>
            <a:r>
              <a:rPr lang="nl-NL" sz="3600" dirty="0"/>
              <a:t>Vraag 10.1 is aanvullend gebleven, maar 10.2 is een must vraag geworden.</a:t>
            </a:r>
          </a:p>
          <a:p>
            <a:endParaRPr lang="nl-NL" sz="3600" dirty="0"/>
          </a:p>
          <a:p>
            <a:pPr lvl="1"/>
            <a:r>
              <a:rPr lang="nl-NL" i="1" dirty="0"/>
              <a:t>Hoe ga ik als auditor hier mee om?</a:t>
            </a:r>
          </a:p>
          <a:p>
            <a:pPr marL="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64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1329595"/>
          </a:xfrm>
        </p:spPr>
        <p:txBody>
          <a:bodyPr/>
          <a:lstStyle/>
          <a:p>
            <a:r>
              <a:rPr lang="nl-BE" sz="3200" dirty="0"/>
              <a:t>10.1 Wordt bij onderaanneming zeker gesteld dat op de werkvloer aan alle van toepassing zijnde VCA eisen wordt voldaan?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554819"/>
          </a:xfrm>
        </p:spPr>
        <p:txBody>
          <a:bodyPr/>
          <a:lstStyle/>
          <a:p>
            <a:endParaRPr lang="nl-NL" dirty="0"/>
          </a:p>
          <a:p>
            <a:r>
              <a:rPr lang="en-US" dirty="0"/>
              <a:t>3 mogelijkheden:</a:t>
            </a:r>
          </a:p>
          <a:p>
            <a:pPr lvl="1"/>
            <a:r>
              <a:rPr lang="en-US" dirty="0"/>
              <a:t>OA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geldig</a:t>
            </a:r>
            <a:r>
              <a:rPr lang="en-US" dirty="0"/>
              <a:t> VCA </a:t>
            </a:r>
            <a:r>
              <a:rPr lang="en-US" dirty="0" err="1"/>
              <a:t>certificaat</a:t>
            </a:r>
            <a:r>
              <a:rPr lang="en-US" dirty="0"/>
              <a:t> (check via </a:t>
            </a:r>
            <a:r>
              <a:rPr lang="en-US" dirty="0" err="1"/>
              <a:t>certificatendatabank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OA </a:t>
            </a:r>
            <a:r>
              <a:rPr lang="en-US" dirty="0" err="1"/>
              <a:t>heeft</a:t>
            </a:r>
            <a:r>
              <a:rPr lang="en-US" dirty="0"/>
              <a:t> eigen </a:t>
            </a:r>
            <a:r>
              <a:rPr lang="en-US" dirty="0" err="1"/>
              <a:t>voldoend</a:t>
            </a:r>
            <a:r>
              <a:rPr lang="en-US" dirty="0"/>
              <a:t> VGM </a:t>
            </a:r>
            <a:r>
              <a:rPr lang="en-US" dirty="0" err="1"/>
              <a:t>systeem</a:t>
            </a:r>
            <a:r>
              <a:rPr lang="en-US" dirty="0"/>
              <a:t> (</a:t>
            </a:r>
            <a:r>
              <a:rPr lang="en-US" dirty="0" err="1"/>
              <a:t>toetsing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</a:t>
            </a:r>
            <a:r>
              <a:rPr lang="en-US" dirty="0" err="1"/>
              <a:t>bijlage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OA is </a:t>
            </a:r>
            <a:r>
              <a:rPr lang="en-US" dirty="0" err="1"/>
              <a:t>volledig</a:t>
            </a:r>
            <a:r>
              <a:rPr lang="en-US" dirty="0"/>
              <a:t> </a:t>
            </a:r>
            <a:r>
              <a:rPr lang="en-US" dirty="0" err="1"/>
              <a:t>betrokken</a:t>
            </a:r>
            <a:r>
              <a:rPr lang="en-US" dirty="0"/>
              <a:t> in VGM </a:t>
            </a:r>
            <a:r>
              <a:rPr lang="en-US" dirty="0" err="1"/>
              <a:t>systeem</a:t>
            </a:r>
            <a:r>
              <a:rPr lang="en-US" dirty="0"/>
              <a:t> van </a:t>
            </a:r>
            <a:r>
              <a:rPr lang="en-US" dirty="0" err="1"/>
              <a:t>aannemer</a:t>
            </a:r>
            <a:r>
              <a:rPr lang="en-US" dirty="0"/>
              <a:t> (</a:t>
            </a:r>
            <a:r>
              <a:rPr lang="en-US" dirty="0" err="1"/>
              <a:t>verduidelijking</a:t>
            </a:r>
            <a:r>
              <a:rPr lang="en-US" dirty="0"/>
              <a:t>)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5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9A74B-9786-4A4A-890C-CE14D1CE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886397"/>
          </a:xfrm>
        </p:spPr>
        <p:txBody>
          <a:bodyPr/>
          <a:lstStyle/>
          <a:p>
            <a:r>
              <a:rPr lang="en-US" sz="3200" dirty="0"/>
              <a:t>OA is </a:t>
            </a:r>
            <a:r>
              <a:rPr lang="en-US" sz="3200" dirty="0" err="1"/>
              <a:t>volledig</a:t>
            </a:r>
            <a:r>
              <a:rPr lang="en-US" sz="3200" dirty="0"/>
              <a:t> </a:t>
            </a:r>
            <a:r>
              <a:rPr lang="en-US" sz="3200" dirty="0" err="1"/>
              <a:t>betrokken</a:t>
            </a:r>
            <a:r>
              <a:rPr lang="en-US" sz="3200" dirty="0"/>
              <a:t> in VGM </a:t>
            </a:r>
            <a:r>
              <a:rPr lang="en-US" sz="3200" dirty="0" err="1"/>
              <a:t>systeem</a:t>
            </a:r>
            <a:r>
              <a:rPr lang="en-US" sz="3200" dirty="0"/>
              <a:t> van </a:t>
            </a:r>
            <a:r>
              <a:rPr lang="en-US" sz="3200" dirty="0" err="1"/>
              <a:t>aannemer</a:t>
            </a:r>
            <a:r>
              <a:rPr lang="en-US" sz="3200" dirty="0"/>
              <a:t>, </a:t>
            </a:r>
            <a:r>
              <a:rPr lang="en-US" sz="3200" dirty="0" err="1"/>
              <a:t>dwz</a:t>
            </a:r>
            <a:r>
              <a:rPr lang="en-US" sz="3200" dirty="0"/>
              <a:t> </a:t>
            </a:r>
            <a:r>
              <a:rPr lang="en-US" sz="3200" dirty="0" err="1"/>
              <a:t>medewerkers</a:t>
            </a:r>
            <a:r>
              <a:rPr lang="en-US" sz="3200" dirty="0"/>
              <a:t> van </a:t>
            </a:r>
            <a:r>
              <a:rPr lang="en-US" sz="3200" dirty="0" err="1"/>
              <a:t>onderaannemers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318FA9-5B4C-E245-AA05-08FCF136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539704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r>
              <a:rPr lang="en-US" sz="2000" dirty="0" err="1"/>
              <a:t>Nemen</a:t>
            </a:r>
            <a:r>
              <a:rPr lang="en-US" sz="2000" dirty="0"/>
              <a:t> </a:t>
            </a:r>
            <a:r>
              <a:rPr lang="en-US" sz="2000" dirty="0" err="1"/>
              <a:t>deel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instructie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overleg</a:t>
            </a:r>
            <a:r>
              <a:rPr lang="en-US" sz="2000" dirty="0"/>
              <a:t> (</a:t>
            </a:r>
            <a:r>
              <a:rPr lang="en-US" sz="2000" dirty="0" err="1"/>
              <a:t>zie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</a:t>
            </a:r>
            <a:r>
              <a:rPr lang="en-US" sz="2000" dirty="0" err="1"/>
              <a:t>vraag</a:t>
            </a:r>
            <a:r>
              <a:rPr lang="en-US" sz="2000" dirty="0"/>
              <a:t> 3.6, 4.1)</a:t>
            </a:r>
          </a:p>
          <a:p>
            <a:pPr lvl="1"/>
            <a:r>
              <a:rPr lang="en-US" sz="2000" dirty="0" err="1"/>
              <a:t>Kennen</a:t>
            </a:r>
            <a:r>
              <a:rPr lang="en-US" sz="2000" dirty="0"/>
              <a:t> de </a:t>
            </a:r>
            <a:r>
              <a:rPr lang="en-US" sz="2000" dirty="0" err="1"/>
              <a:t>risico’s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preventiemaatregelen</a:t>
            </a:r>
            <a:r>
              <a:rPr lang="en-US" sz="2000" dirty="0"/>
              <a:t> (</a:t>
            </a:r>
            <a:r>
              <a:rPr lang="en-US" sz="2000" dirty="0" err="1"/>
              <a:t>cfr</a:t>
            </a:r>
            <a:r>
              <a:rPr lang="en-US" sz="2000" dirty="0"/>
              <a:t>. RIE, TRA)</a:t>
            </a:r>
          </a:p>
          <a:p>
            <a:pPr lvl="1"/>
            <a:r>
              <a:rPr lang="en-US" sz="2000" dirty="0" err="1"/>
              <a:t>Hebben</a:t>
            </a:r>
            <a:r>
              <a:rPr lang="en-US" sz="2000" dirty="0"/>
              <a:t> B-VCA (of VOL-VCA) diploma</a:t>
            </a:r>
          </a:p>
          <a:p>
            <a:pPr lvl="1"/>
            <a:r>
              <a:rPr lang="en-US" sz="2000" dirty="0" err="1"/>
              <a:t>Kennen</a:t>
            </a:r>
            <a:r>
              <a:rPr lang="en-US" sz="2000" dirty="0"/>
              <a:t> de procedure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melden</a:t>
            </a:r>
            <a:r>
              <a:rPr lang="en-US" sz="2000" dirty="0"/>
              <a:t> van </a:t>
            </a:r>
            <a:r>
              <a:rPr lang="en-US" sz="2000" dirty="0" err="1"/>
              <a:t>incidenten</a:t>
            </a:r>
            <a:endParaRPr lang="en-US" sz="2000" dirty="0"/>
          </a:p>
          <a:p>
            <a:pPr lvl="1"/>
            <a:r>
              <a:rPr lang="en-US" sz="2000" dirty="0"/>
              <a:t>Worden </a:t>
            </a:r>
            <a:r>
              <a:rPr lang="en-US" sz="2000" dirty="0" err="1"/>
              <a:t>beoordeeld</a:t>
            </a:r>
            <a:r>
              <a:rPr lang="en-US" sz="2000" dirty="0"/>
              <a:t> op </a:t>
            </a:r>
            <a:r>
              <a:rPr lang="en-US" sz="2000" dirty="0" err="1"/>
              <a:t>medische</a:t>
            </a:r>
            <a:r>
              <a:rPr lang="en-US" sz="2000" dirty="0"/>
              <a:t> </a:t>
            </a:r>
            <a:r>
              <a:rPr lang="en-US" sz="2000" dirty="0" err="1"/>
              <a:t>geschiktheid</a:t>
            </a:r>
            <a:r>
              <a:rPr lang="en-US" sz="2000" dirty="0"/>
              <a:t> </a:t>
            </a:r>
            <a:r>
              <a:rPr lang="en-US" sz="2000" dirty="0" err="1"/>
              <a:t>indien</a:t>
            </a:r>
            <a:r>
              <a:rPr lang="en-US" sz="2000" dirty="0"/>
              <a:t> van </a:t>
            </a:r>
            <a:r>
              <a:rPr lang="en-US" sz="2000" dirty="0" err="1"/>
              <a:t>toepassing</a:t>
            </a:r>
            <a:endParaRPr lang="en-US" sz="2000" dirty="0"/>
          </a:p>
          <a:p>
            <a:pPr lvl="1"/>
            <a:r>
              <a:rPr lang="en-US" sz="2000" dirty="0" err="1"/>
              <a:t>Gebruiken</a:t>
            </a:r>
            <a:r>
              <a:rPr lang="en-US" sz="2000" dirty="0"/>
              <a:t> </a:t>
            </a:r>
            <a:r>
              <a:rPr lang="en-US" sz="2000" dirty="0" err="1"/>
              <a:t>gekeurde</a:t>
            </a:r>
            <a:r>
              <a:rPr lang="en-US" sz="2000" dirty="0"/>
              <a:t> </a:t>
            </a:r>
            <a:r>
              <a:rPr lang="en-US" sz="2000" dirty="0" err="1"/>
              <a:t>arbeidsmiddelen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PBM (</a:t>
            </a:r>
            <a:r>
              <a:rPr lang="en-US" sz="2000" dirty="0" err="1"/>
              <a:t>keuring</a:t>
            </a:r>
            <a:r>
              <a:rPr lang="en-US" sz="2000" dirty="0"/>
              <a:t> </a:t>
            </a:r>
            <a:r>
              <a:rPr lang="en-US" sz="2000" dirty="0" err="1"/>
              <a:t>eventueel</a:t>
            </a:r>
            <a:r>
              <a:rPr lang="en-US" sz="2000" dirty="0"/>
              <a:t> via </a:t>
            </a:r>
            <a:r>
              <a:rPr lang="en-US" sz="2000" dirty="0" err="1"/>
              <a:t>aannemer</a:t>
            </a:r>
            <a:r>
              <a:rPr lang="en-US" sz="2000" dirty="0"/>
              <a:t> of </a:t>
            </a:r>
            <a:r>
              <a:rPr lang="en-US" sz="2000" dirty="0" err="1"/>
              <a:t>gekeurde</a:t>
            </a:r>
            <a:r>
              <a:rPr lang="en-US" sz="2000" dirty="0"/>
              <a:t> </a:t>
            </a:r>
            <a:r>
              <a:rPr lang="en-US" sz="2000" dirty="0" err="1"/>
              <a:t>middelen</a:t>
            </a:r>
            <a:r>
              <a:rPr lang="en-US" sz="2000" dirty="0"/>
              <a:t> door </a:t>
            </a:r>
            <a:r>
              <a:rPr lang="en-US" sz="2000" dirty="0" err="1"/>
              <a:t>aannemer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beschikking</a:t>
            </a:r>
            <a:r>
              <a:rPr lang="en-US" sz="2000" dirty="0"/>
              <a:t> </a:t>
            </a:r>
            <a:r>
              <a:rPr lang="en-US" sz="2000" dirty="0" err="1"/>
              <a:t>gesteld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 err="1"/>
              <a:t>M.a.w</a:t>
            </a:r>
            <a:r>
              <a:rPr lang="en-US" sz="2000" dirty="0"/>
              <a:t>: </a:t>
            </a:r>
            <a:r>
              <a:rPr lang="en-US" sz="2000" dirty="0" err="1"/>
              <a:t>medewerkers</a:t>
            </a:r>
            <a:r>
              <a:rPr lang="en-US" sz="2000" dirty="0"/>
              <a:t> van </a:t>
            </a:r>
            <a:r>
              <a:rPr lang="en-US" sz="2000" dirty="0" err="1"/>
              <a:t>onderaannemers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/>
              <a:t>eigenlijk</a:t>
            </a:r>
            <a:r>
              <a:rPr lang="en-US" sz="2000" dirty="0"/>
              <a:t> </a:t>
            </a:r>
            <a:r>
              <a:rPr lang="en-US" sz="2000" dirty="0" err="1"/>
              <a:t>behandeld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eigen </a:t>
            </a:r>
            <a:r>
              <a:rPr lang="en-US" sz="2000" dirty="0" err="1"/>
              <a:t>medewerkers</a:t>
            </a:r>
            <a:r>
              <a:rPr lang="en-US" sz="2000" dirty="0"/>
              <a:t> op VGM </a:t>
            </a:r>
            <a:r>
              <a:rPr lang="en-US" sz="2000" dirty="0" err="1"/>
              <a:t>gebied</a:t>
            </a:r>
            <a:r>
              <a:rPr lang="en-US" sz="2000" dirty="0"/>
              <a:t>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5693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9A74B-9786-4A4A-890C-CE14D1CE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443198"/>
          </a:xfrm>
        </p:spPr>
        <p:txBody>
          <a:bodyPr/>
          <a:lstStyle/>
          <a:p>
            <a:r>
              <a:rPr lang="en-US" sz="3200" dirty="0" err="1"/>
              <a:t>ZZP’er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318FA9-5B4C-E245-AA05-08FCF136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739485"/>
          </a:xfrm>
        </p:spPr>
        <p:txBody>
          <a:bodyPr/>
          <a:lstStyle/>
          <a:p>
            <a:pPr marL="0" lvl="1" indent="0">
              <a:buNone/>
            </a:pPr>
            <a:endParaRPr lang="nl-NL" sz="2000" dirty="0"/>
          </a:p>
          <a:p>
            <a:pPr lvl="1"/>
            <a:r>
              <a:rPr lang="nl-NL" dirty="0"/>
              <a:t>Heeft geldig VOL-VCA diploma</a:t>
            </a:r>
          </a:p>
          <a:p>
            <a:pPr lvl="1"/>
            <a:r>
              <a:rPr lang="nl-NL" dirty="0"/>
              <a:t>Heeft RIE van zijn werkzaamheden</a:t>
            </a:r>
          </a:p>
          <a:p>
            <a:pPr lvl="1"/>
            <a:r>
              <a:rPr lang="nl-NL" dirty="0"/>
              <a:t>Arbeidsmiddelen en PBM gekeurd (eventueel via aannemer)</a:t>
            </a:r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r>
              <a:rPr lang="nl-NL" dirty="0" err="1"/>
              <a:t>ZZp’er</a:t>
            </a:r>
            <a:r>
              <a:rPr lang="nl-NL" dirty="0"/>
              <a:t> ook betrokken bij VGM-instructie en –overleg? </a:t>
            </a:r>
          </a:p>
          <a:p>
            <a:pPr marL="0" lvl="1" indent="0">
              <a:buNone/>
            </a:pPr>
            <a:r>
              <a:rPr lang="nl-NL" dirty="0"/>
              <a:t>(zie 3.5, 3.6, 4.1)</a:t>
            </a:r>
            <a:endParaRPr lang="en-US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8758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1329595"/>
          </a:xfrm>
        </p:spPr>
        <p:txBody>
          <a:bodyPr/>
          <a:lstStyle/>
          <a:p>
            <a:r>
              <a:rPr lang="nl-BE" sz="3200" dirty="0"/>
              <a:t>10.2 Vindt </a:t>
            </a:r>
            <a:r>
              <a:rPr lang="nl-BE" sz="3200" u="sng" dirty="0"/>
              <a:t>gestructureerde</a:t>
            </a:r>
            <a:r>
              <a:rPr lang="nl-BE" sz="3200" dirty="0"/>
              <a:t> beoordeling plaats van </a:t>
            </a:r>
            <a:r>
              <a:rPr lang="nl-BE" sz="3200" u="sng" dirty="0"/>
              <a:t>regelmatig</a:t>
            </a:r>
            <a:r>
              <a:rPr lang="nl-BE" sz="3200" dirty="0"/>
              <a:t> ingeschakelde onderaannemers op basis van de VGM-prestaties?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739485"/>
          </a:xfrm>
        </p:spPr>
        <p:txBody>
          <a:bodyPr/>
          <a:lstStyle/>
          <a:p>
            <a:endParaRPr lang="nl-NL" dirty="0"/>
          </a:p>
          <a:p>
            <a:pPr lvl="1"/>
            <a:r>
              <a:rPr lang="nl-BE" sz="2000" dirty="0"/>
              <a:t>Hier gaat het over alle onderaannemers (met en zonder VCA) en ZZP’ers (= ook wanneer niet gescoord op 10.1, toch een opvolging van de VGM-prestaties van OA en ZZP’ers nu noodzakelijk)</a:t>
            </a:r>
          </a:p>
          <a:p>
            <a:pPr lvl="1"/>
            <a:r>
              <a:rPr lang="nl-BE" sz="2000" dirty="0"/>
              <a:t>Wat is gestructureerd? (woordenboek: een bepaalde samenhangende structuur hebbend)</a:t>
            </a:r>
          </a:p>
          <a:p>
            <a:pPr lvl="1"/>
            <a:r>
              <a:rPr lang="nl-BE" sz="2000" dirty="0"/>
              <a:t>Wat is regelmatig? (woordenboek: herhaaldelijk, veelvuldig, dikwijls,…)</a:t>
            </a:r>
          </a:p>
          <a:p>
            <a:pPr lvl="1"/>
            <a:r>
              <a:rPr lang="nl-BE" sz="2000" dirty="0"/>
              <a:t>Input beoordeling uit: WPI, observaties, incidenten, klachten,…</a:t>
            </a:r>
          </a:p>
          <a:p>
            <a:pPr lvl="1"/>
            <a:r>
              <a:rPr lang="nl-BE" sz="2000" dirty="0"/>
              <a:t>Aantoonbaar via beoordelingsrapporten (interessant om ook de input na te gaan! -&gt; beoordeling niet alleen op basis van bvb klachten of incidenten?)</a:t>
            </a:r>
          </a:p>
          <a:p>
            <a:pPr lvl="1"/>
            <a:r>
              <a:rPr lang="nl-BE" sz="2000" dirty="0"/>
              <a:t>Overzicht goedgekeurde OA (check ook presentielijsten VGMP)</a:t>
            </a:r>
          </a:p>
        </p:txBody>
      </p:sp>
    </p:spTree>
    <p:extLst>
      <p:ext uri="{BB962C8B-B14F-4D97-AF65-F5344CB8AC3E}">
        <p14:creationId xmlns:p14="http://schemas.microsoft.com/office/powerpoint/2010/main" val="220579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9A74B-9786-4A4A-890C-CE14D1CE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443198"/>
          </a:xfrm>
        </p:spPr>
        <p:txBody>
          <a:bodyPr/>
          <a:lstStyle/>
          <a:p>
            <a:r>
              <a:rPr lang="en-US" sz="3200" dirty="0" err="1"/>
              <a:t>Belangrijk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318FA9-5B4C-E245-AA05-08FCF136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954929"/>
          </a:xfrm>
        </p:spPr>
        <p:txBody>
          <a:bodyPr/>
          <a:lstStyle/>
          <a:p>
            <a:pPr marL="0" lvl="1" indent="0">
              <a:buNone/>
            </a:pPr>
            <a:endParaRPr lang="nl-NL" sz="2000" dirty="0"/>
          </a:p>
          <a:p>
            <a:pPr lvl="1"/>
            <a:r>
              <a:rPr lang="nl-BE" sz="2400" dirty="0"/>
              <a:t>10.2: kijk verder dan een beoordelingsrapportje (wat zit er achter?)</a:t>
            </a:r>
          </a:p>
          <a:p>
            <a:pPr lvl="1"/>
            <a:r>
              <a:rPr lang="nl-BE" sz="2400" dirty="0"/>
              <a:t>Wie beslist allemaal over inschakelen OA en kennen zij de lijst met goedgekeurde OA?</a:t>
            </a:r>
          </a:p>
          <a:p>
            <a:pPr lvl="1"/>
            <a:r>
              <a:rPr lang="nl-BE" sz="2400" dirty="0"/>
              <a:t>Check of de aanwezige OA in de lijst opgenomen zijn (vooral bij vervanging loopt het soms mis)</a:t>
            </a:r>
          </a:p>
          <a:p>
            <a:pPr lvl="1"/>
            <a:r>
              <a:rPr lang="nl-BE" sz="2400" dirty="0"/>
              <a:t>Bevraag, wanneer mogelijk, ook medewerkers van onderaannemers (ook anderstaligen) tijdens de werfbezoeken om na te gaan af ze wel degelijk van alle relevante zaken op de hoogte zijn.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441133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SVV kleuren">
      <a:dk1>
        <a:sysClr val="windowText" lastClr="000000"/>
      </a:dk1>
      <a:lt1>
        <a:sysClr val="window" lastClr="FFFFFF"/>
      </a:lt1>
      <a:dk2>
        <a:srgbClr val="00454F"/>
      </a:dk2>
      <a:lt2>
        <a:srgbClr val="E7E6E6"/>
      </a:lt2>
      <a:accent1>
        <a:srgbClr val="00AEC3"/>
      </a:accent1>
      <a:accent2>
        <a:srgbClr val="F06600"/>
      </a:accent2>
      <a:accent3>
        <a:srgbClr val="3FA535"/>
      </a:accent3>
      <a:accent4>
        <a:srgbClr val="85F0FF"/>
      </a:accent4>
      <a:accent5>
        <a:srgbClr val="FFCAA3"/>
      </a:accent5>
      <a:accent6>
        <a:srgbClr val="ADE3A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VV Powerpoint template_v7" id="{2E678F32-59A8-154E-B316-8F75643783C6}" vid="{C7F95EBF-B4F7-E047-A01A-41C6492882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358</TotalTime>
  <Words>767</Words>
  <Application>Microsoft Macintosh PowerPoint</Application>
  <PresentationFormat>Breedbeeld</PresentationFormat>
  <Paragraphs>98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Kantoorthema</vt:lpstr>
      <vt:lpstr>Samen sterk voor veilig werk  Kwaliteit in uitvoering </vt:lpstr>
      <vt:lpstr>Goedemorgen!</vt:lpstr>
      <vt:lpstr>Interpretatie en verduidelijking 10.1 en 10.2</vt:lpstr>
      <vt:lpstr>Stelling</vt:lpstr>
      <vt:lpstr>10.1 Wordt bij onderaanneming zeker gesteld dat op de werkvloer aan alle van toepassing zijnde VCA eisen wordt voldaan?</vt:lpstr>
      <vt:lpstr>OA is volledig betrokken in VGM systeem van aannemer, dwz medewerkers van onderaannemers</vt:lpstr>
      <vt:lpstr>ZZP’er</vt:lpstr>
      <vt:lpstr>10.2 Vindt gestructureerde beoordeling plaats van regelmatig ingeschakelde onderaannemers op basis van de VGM-prestaties?</vt:lpstr>
      <vt:lpstr>Belangrijk</vt:lpstr>
      <vt:lpstr>Programma</vt:lpstr>
      <vt:lpstr>Workshopronde 1</vt:lpstr>
      <vt:lpstr>Pauze</vt:lpstr>
      <vt:lpstr>Plenaire afsluiting</vt:lpstr>
      <vt:lpstr>Procedure bij vragen</vt:lpstr>
      <vt:lpstr>Afronding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Annemarie Arensen</dc:creator>
  <cp:lastModifiedBy>Annemarie Arensen</cp:lastModifiedBy>
  <cp:revision>20</cp:revision>
  <dcterms:created xsi:type="dcterms:W3CDTF">2019-04-13T09:54:02Z</dcterms:created>
  <dcterms:modified xsi:type="dcterms:W3CDTF">2019-10-01T09:27:35Z</dcterms:modified>
</cp:coreProperties>
</file>